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0" r:id="rId1"/>
  </p:sldMasterIdLst>
  <p:notesMasterIdLst>
    <p:notesMasterId r:id="rId38"/>
  </p:notesMasterIdLst>
  <p:sldIdLst>
    <p:sldId id="256" r:id="rId2"/>
    <p:sldId id="293" r:id="rId3"/>
    <p:sldId id="294" r:id="rId4"/>
    <p:sldId id="307" r:id="rId5"/>
    <p:sldId id="308" r:id="rId6"/>
    <p:sldId id="259" r:id="rId7"/>
    <p:sldId id="260" r:id="rId8"/>
    <p:sldId id="262" r:id="rId9"/>
    <p:sldId id="295" r:id="rId10"/>
    <p:sldId id="297" r:id="rId11"/>
    <p:sldId id="287" r:id="rId12"/>
    <p:sldId id="312" r:id="rId13"/>
    <p:sldId id="299" r:id="rId14"/>
    <p:sldId id="300" r:id="rId15"/>
    <p:sldId id="313" r:id="rId16"/>
    <p:sldId id="314" r:id="rId17"/>
    <p:sldId id="290" r:id="rId18"/>
    <p:sldId id="301" r:id="rId19"/>
    <p:sldId id="310" r:id="rId20"/>
    <p:sldId id="267" r:id="rId21"/>
    <p:sldId id="302" r:id="rId22"/>
    <p:sldId id="269" r:id="rId23"/>
    <p:sldId id="304" r:id="rId24"/>
    <p:sldId id="303" r:id="rId25"/>
    <p:sldId id="289" r:id="rId26"/>
    <p:sldId id="305" r:id="rId27"/>
    <p:sldId id="311" r:id="rId28"/>
    <p:sldId id="270" r:id="rId29"/>
    <p:sldId id="271" r:id="rId30"/>
    <p:sldId id="273" r:id="rId31"/>
    <p:sldId id="275" r:id="rId32"/>
    <p:sldId id="279" r:id="rId33"/>
    <p:sldId id="280" r:id="rId34"/>
    <p:sldId id="306" r:id="rId35"/>
    <p:sldId id="296" r:id="rId36"/>
    <p:sldId id="284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2" d="100"/>
          <a:sy n="82" d="100"/>
        </p:scale>
        <p:origin x="1474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867791-53CF-4FC4-B8DE-207E9BAE698A}" type="datetimeFigureOut">
              <a:rPr lang="pt-PT" smtClean="0"/>
              <a:t>26/07/2018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62EF60-B7D5-48FD-8A7F-BC0D2AD5DF6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16277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DF51-923B-451F-80E0-7D73B711468D}" type="datetimeFigureOut">
              <a:rPr lang="pt-PT" smtClean="0"/>
              <a:t>26/07/2018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‹nº›</a:t>
            </a:fld>
            <a:endParaRPr lang="pt-PT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464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88D1C-6EBE-436E-BB7C-03B0092BB68A}" type="datetimeFigureOut">
              <a:rPr lang="pt-PT" smtClean="0"/>
              <a:t>26/07/2018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88612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88D1C-6EBE-436E-BB7C-03B0092BB68A}" type="datetimeFigureOut">
              <a:rPr lang="pt-PT" smtClean="0"/>
              <a:t>26/07/2018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16461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ACE09BF-9340-4740-8B4A-13A581146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8068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dirty="0"/>
              <a:t>Clique para editar o estilo de título do Modelo Global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3C6A5AE-B512-4C48-86E8-92C341D2F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16574"/>
            <a:ext cx="9144000" cy="4639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dirty="0"/>
              <a:t>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F84A78D1-26DB-4883-8E72-792518033F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62EC126-0797-4BF7-A3F8-27CC870126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356352"/>
            <a:ext cx="2057400" cy="4887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98F66-8C19-4B33-BAEA-95C8605606D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73520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604D93CD-34E8-4A21-9010-0DE16AE546BC}"/>
              </a:ext>
            </a:extLst>
          </p:cNvPr>
          <p:cNvSpPr/>
          <p:nvPr userDrawn="1"/>
        </p:nvSpPr>
        <p:spPr>
          <a:xfrm>
            <a:off x="838200" y="1681480"/>
            <a:ext cx="3733800" cy="9465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29B3940F-B791-4C43-AA20-9B2293B2F355}"/>
              </a:ext>
            </a:extLst>
          </p:cNvPr>
          <p:cNvSpPr/>
          <p:nvPr userDrawn="1"/>
        </p:nvSpPr>
        <p:spPr>
          <a:xfrm>
            <a:off x="114301" y="188156"/>
            <a:ext cx="4396154" cy="1350498"/>
          </a:xfrm>
          <a:prstGeom prst="rect">
            <a:avLst/>
          </a:prstGeom>
          <a:solidFill>
            <a:schemeClr val="accent2"/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C2B983A-41F4-4EF6-B109-595A2C8B26B0}"/>
              </a:ext>
            </a:extLst>
          </p:cNvPr>
          <p:cNvSpPr/>
          <p:nvPr userDrawn="1"/>
        </p:nvSpPr>
        <p:spPr>
          <a:xfrm>
            <a:off x="4572000" y="1538654"/>
            <a:ext cx="3947746" cy="404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50D438-3238-48C9-BCBB-6E5222C6B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1" y="188155"/>
            <a:ext cx="4396154" cy="1350499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pt-PT" dirty="0" err="1"/>
              <a:t>Cliqu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041AD76-B23A-4E5D-B4B2-1DAECA4EF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40184"/>
            <a:ext cx="984019" cy="365125"/>
          </a:xfrm>
        </p:spPr>
        <p:txBody>
          <a:bodyPr/>
          <a:lstStyle/>
          <a:p>
            <a:fld id="{18D98F66-8C19-4B33-BAEA-95C8605606D7}" type="slidenum">
              <a:rPr lang="pt-PT" smtClean="0"/>
              <a:t>‹nº›</a:t>
            </a:fld>
            <a:endParaRPr lang="pt-PT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9872A4B-4320-4B98-8424-CA928F754A7A}"/>
              </a:ext>
            </a:extLst>
          </p:cNvPr>
          <p:cNvSpPr txBox="1"/>
          <p:nvPr userDrawn="1"/>
        </p:nvSpPr>
        <p:spPr>
          <a:xfrm>
            <a:off x="162561" y="1828800"/>
            <a:ext cx="43478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sz="2200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30DB7C6-F679-4B14-8EF0-A82A314E1B9E}"/>
              </a:ext>
            </a:extLst>
          </p:cNvPr>
          <p:cNvSpPr/>
          <p:nvPr userDrawn="1"/>
        </p:nvSpPr>
        <p:spPr>
          <a:xfrm>
            <a:off x="0" y="6286500"/>
            <a:ext cx="9144000" cy="5714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21" name="Conexão reta 20">
            <a:extLst>
              <a:ext uri="{FF2B5EF4-FFF2-40B4-BE49-F238E27FC236}">
                <a16:creationId xmlns:a16="http://schemas.microsoft.com/office/drawing/2014/main" id="{0E405E50-A4F3-41A5-B237-2D6B8190142F}"/>
              </a:ext>
            </a:extLst>
          </p:cNvPr>
          <p:cNvCxnSpPr>
            <a:cxnSpLocks/>
            <a:endCxn id="17" idx="2"/>
          </p:cNvCxnSpPr>
          <p:nvPr userDrawn="1"/>
        </p:nvCxnSpPr>
        <p:spPr>
          <a:xfrm>
            <a:off x="4572000" y="0"/>
            <a:ext cx="0" cy="6857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36E27F8F-5F1A-4158-9EC4-0F39028A0193}"/>
              </a:ext>
            </a:extLst>
          </p:cNvPr>
          <p:cNvSpPr txBox="1">
            <a:spLocks/>
          </p:cNvSpPr>
          <p:nvPr userDrawn="1"/>
        </p:nvSpPr>
        <p:spPr>
          <a:xfrm>
            <a:off x="162561" y="1776134"/>
            <a:ext cx="4189608" cy="48269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008320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3350D64A-2DA7-4B15-B2FD-DC986F3E44D1}"/>
              </a:ext>
            </a:extLst>
          </p:cNvPr>
          <p:cNvSpPr/>
          <p:nvPr userDrawn="1"/>
        </p:nvSpPr>
        <p:spPr>
          <a:xfrm>
            <a:off x="822961" y="1661746"/>
            <a:ext cx="7586402" cy="12309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5080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pt-PT" dirty="0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923" y="1274404"/>
            <a:ext cx="8994531" cy="5056058"/>
          </a:xfrm>
        </p:spPr>
        <p:txBody>
          <a:bodyPr/>
          <a:lstStyle/>
          <a:p>
            <a:pPr lvl="0"/>
            <a:r>
              <a:rPr lang="pt-PT" dirty="0"/>
              <a:t>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88D1C-6EBE-436E-BB7C-03B0092BB68A}" type="datetimeFigureOut">
              <a:rPr lang="pt-PT" smtClean="0"/>
              <a:t>26/07/2018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89710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88D1C-6EBE-436E-BB7C-03B0092BB68A}" type="datetimeFigureOut">
              <a:rPr lang="pt-PT" smtClean="0"/>
              <a:t>26/07/2018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‹nº›</a:t>
            </a:fld>
            <a:endParaRPr lang="pt-PT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693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88D1C-6EBE-436E-BB7C-03B0092BB68A}" type="datetimeFigureOut">
              <a:rPr lang="pt-PT" smtClean="0"/>
              <a:t>26/07/2018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34975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pt-PT" dirty="0"/>
              <a:t>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88D1C-6EBE-436E-BB7C-03B0092BB68A}" type="datetimeFigureOut">
              <a:rPr lang="pt-PT" smtClean="0"/>
              <a:t>26/07/2018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4084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88D1C-6EBE-436E-BB7C-03B0092BB68A}" type="datetimeFigureOut">
              <a:rPr lang="pt-PT" smtClean="0"/>
              <a:t>26/07/2018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10636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88D1C-6EBE-436E-BB7C-03B0092BB68A}" type="datetimeFigureOut">
              <a:rPr lang="pt-PT" smtClean="0"/>
              <a:t>26/07/2018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88397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16F88D1C-6EBE-436E-BB7C-03B0092BB68A}" type="datetimeFigureOut">
              <a:rPr lang="pt-PT" smtClean="0"/>
              <a:t>26/07/2018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8D98F66-8C19-4B33-BAEA-95C8605606D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57472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88D1C-6EBE-436E-BB7C-03B0092BB68A}" type="datetimeFigureOut">
              <a:rPr lang="pt-PT" smtClean="0"/>
              <a:t>26/07/2018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91890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6F88D1C-6EBE-436E-BB7C-03B0092BB68A}" type="datetimeFigureOut">
              <a:rPr lang="pt-PT" smtClean="0"/>
              <a:t>26/07/2018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8D98F66-8C19-4B33-BAEA-95C8605606D7}" type="slidenum">
              <a:rPr lang="pt-PT" smtClean="0"/>
              <a:t>‹nº›</a:t>
            </a:fld>
            <a:endParaRPr lang="pt-PT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465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DBAAA3-5DCD-4347-AF42-3D3C0138ED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853" y="2237168"/>
            <a:ext cx="8257592" cy="2129699"/>
          </a:xfrm>
        </p:spPr>
        <p:txBody>
          <a:bodyPr>
            <a:normAutofit/>
          </a:bodyPr>
          <a:lstStyle/>
          <a:p>
            <a:r>
              <a:rPr lang="en-US" sz="4500" dirty="0"/>
              <a:t>Phenomenology of the minimal </a:t>
            </a:r>
            <a:br>
              <a:rPr lang="en-US" sz="4500" dirty="0"/>
            </a:br>
            <a:r>
              <a:rPr lang="en-US" sz="4500" dirty="0"/>
              <a:t>B - L extension of the Standard Model</a:t>
            </a:r>
            <a:endParaRPr lang="pt-PT" sz="45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B70F3D5-A842-48FF-A110-1F1E32145B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373823"/>
            <a:ext cx="4963538" cy="911117"/>
          </a:xfrm>
        </p:spPr>
        <p:txBody>
          <a:bodyPr>
            <a:normAutofit/>
          </a:bodyPr>
          <a:lstStyle/>
          <a:p>
            <a:pPr algn="l"/>
            <a:r>
              <a:rPr lang="pt-PT" sz="1700" dirty="0"/>
              <a:t>João Pedro Dias Rodrigues</a:t>
            </a:r>
          </a:p>
          <a:p>
            <a:pPr algn="l"/>
            <a:r>
              <a:rPr lang="pt-PT" sz="1700" dirty="0"/>
              <a:t>António Morais  </a:t>
            </a:r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D91FE530-AC28-4A6E-AABF-ECF735701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48473" cy="223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077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A45CDD-C24A-44F5-BC09-F4EA7E6E9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2.3 - Quebra espontânea de uma simetria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9A758645-33FC-4FEA-8615-755A759475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PT" sz="2200" dirty="0"/>
                  <a:t>Expandindo o Lagrangiano,</a:t>
                </a: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400" dirty="0"/>
              </a:p>
              <a:p>
                <a:pPr marL="0" indent="0">
                  <a:buNone/>
                </a:pPr>
                <a:endParaRPr lang="pt-PT" sz="2400" dirty="0"/>
              </a:p>
              <a:p>
                <a:pPr marL="0" indent="0">
                  <a:buNone/>
                </a:pPr>
                <a:r>
                  <a:rPr lang="pt-PT" sz="2400" dirty="0"/>
                  <a:t>onde antes tínhamos dois campos reais massivos agora temos apenas  um,  com massa </a:t>
                </a:r>
                <a14:m>
                  <m:oMath xmlns:m="http://schemas.openxmlformats.org/officeDocument/2006/math">
                    <m:r>
                      <a:rPr lang="pt-PT" sz="240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pt-PT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PT" sz="2400">
                            <a:latin typeface="Cambria Math" panose="02040503050406030204" pitchFamily="18" charset="0"/>
                          </a:rPr>
                          <m:t>μ</m:t>
                        </m:r>
                      </m:e>
                      <m:sup>
                        <m:r>
                          <a:rPr lang="pt-PT" sz="24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PT" sz="240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pt-PT" sz="2400" dirty="0"/>
                  <a:t> </a:t>
                </a: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200" dirty="0"/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9A758645-33FC-4FEA-8615-755A759475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33" t="-1568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98901EF7-BDA4-4AF3-922E-3A63A222FB2F}"/>
                  </a:ext>
                </a:extLst>
              </p:cNvPr>
              <p:cNvSpPr/>
              <p:nvPr/>
            </p:nvSpPr>
            <p:spPr>
              <a:xfrm>
                <a:off x="141255" y="1604865"/>
                <a:ext cx="8712200" cy="15905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PT" sz="2600" i="1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pt-PT" sz="26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μ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ϵ</m:t>
                      </m:r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sSup>
                        <m:s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ϵ</m:t>
                      </m:r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pt-PT" sz="26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μ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η</m:t>
                      </m:r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sSup>
                        <m:s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η</m:t>
                      </m:r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pt-PT" sz="2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PT" sz="26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6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e>
                            <m:sup>
                              <m:r>
                                <a:rPr lang="pt-PT" sz="2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η</m:t>
                          </m:r>
                        </m:e>
                        <m:sup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26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600">
                                      <a:latin typeface="Cambria Math" panose="02040503050406030204" pitchFamily="18" charset="0"/>
                                    </a:rPr>
                                    <m:t>ϵ</m:t>
                                  </m:r>
                                </m:e>
                                <m:sup>
                                  <m:r>
                                    <a:rPr lang="pt-PT" sz="2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PT" sz="26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600">
                                      <a:latin typeface="Cambria Math" panose="02040503050406030204" pitchFamily="18" charset="0"/>
                                    </a:rPr>
                                    <m:t>η</m:t>
                                  </m:r>
                                </m:e>
                                <m:sup>
                                  <m:r>
                                    <a:rPr lang="pt-PT" sz="2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2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λν</m:t>
                      </m:r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600"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p>
                              <m:r>
                                <a:rPr lang="pt-PT" sz="2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600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e>
                            <m:sup>
                              <m:r>
                                <a:rPr lang="pt-PT" sz="2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pt-PT" sz="2600">
                          <a:latin typeface="Cambria Math" panose="02040503050406030204" pitchFamily="18" charset="0"/>
                        </a:rPr>
                        <m:t> ,</m:t>
                      </m:r>
                    </m:oMath>
                  </m:oMathPara>
                </a14:m>
                <a:endParaRPr lang="pt-PT" sz="2600" dirty="0"/>
              </a:p>
            </p:txBody>
          </p:sp>
        </mc:Choice>
        <mc:Fallback xmlns="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98901EF7-BDA4-4AF3-922E-3A63A222FB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55" y="1604865"/>
                <a:ext cx="8712200" cy="15905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Marcador de Posição de Conteúdo 4" descr="Uma imagem com aeronaves, transporte&#10;&#10;Descrição gerada com confiança muito alta">
            <a:extLst>
              <a:ext uri="{FF2B5EF4-FFF2-40B4-BE49-F238E27FC236}">
                <a16:creationId xmlns:a16="http://schemas.microsoft.com/office/drawing/2014/main" id="{6B8E7100-FB66-428F-97C8-CAD854A067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70" y="3962703"/>
            <a:ext cx="7072057" cy="215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94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PT" sz="3100" dirty="0"/>
              <a:t>3.1 - Geração de massa para bosões no modelo padrão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AC0C7C03-694D-4C6B-BCF6-3CCBBA4697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PT" sz="2000" dirty="0">
                    <a:solidFill>
                      <a:schemeClr val="tx1"/>
                    </a:solidFill>
                  </a:rPr>
                  <a:t>Os sectores escalar e de </a:t>
                </a:r>
                <a:r>
                  <a:rPr lang="pt-PT" sz="2000" dirty="0" err="1">
                    <a:solidFill>
                      <a:schemeClr val="tx1"/>
                    </a:solidFill>
                  </a:rPr>
                  <a:t>Gauge</a:t>
                </a:r>
                <a:r>
                  <a:rPr lang="pt-PT" sz="2000" dirty="0">
                    <a:solidFill>
                      <a:schemeClr val="tx1"/>
                    </a:solidFill>
                  </a:rPr>
                  <a:t> do modelo padrão são,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  <m:sup>
                          <m: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t-PT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sSup>
                            <m:sSupPr>
                              <m:ctrlP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</m:d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Sup>
                        <m:sSub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  <m:sup>
                          <m: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sSup>
                        <m:s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μν</m:t>
                          </m:r>
                        </m:sup>
                      </m:sSup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</m:sSub>
                      <m:sSup>
                        <m:s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μν</m:t>
                          </m:r>
                        </m:sup>
                      </m:sSup>
                      <m:r>
                        <a:rPr lang="pt-PT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 ,</m:t>
                      </m:r>
                    </m:oMath>
                  </m:oMathPara>
                </a14:m>
                <a:endParaRPr lang="pt-PT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AC0C7C03-694D-4C6B-BCF6-3CCBBA4697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4" t="-1206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7980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PT" sz="3100" dirty="0"/>
              <a:t>3.1 - Geração de massa para bosões no modelo padrão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AC0C7C03-694D-4C6B-BCF6-3CCBBA4697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PT" sz="2000" dirty="0">
                    <a:solidFill>
                      <a:schemeClr val="tx1"/>
                    </a:solidFill>
                  </a:rPr>
                  <a:t>Os sectores escalar e de </a:t>
                </a:r>
                <a:r>
                  <a:rPr lang="pt-PT" sz="2000" dirty="0" err="1">
                    <a:solidFill>
                      <a:schemeClr val="tx1"/>
                    </a:solidFill>
                  </a:rPr>
                  <a:t>Gauge</a:t>
                </a:r>
                <a:r>
                  <a:rPr lang="pt-PT" sz="2000" dirty="0">
                    <a:solidFill>
                      <a:schemeClr val="tx1"/>
                    </a:solidFill>
                  </a:rPr>
                  <a:t> do modelo padrão são,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  <m:sup>
                          <m: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t-PT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sSup>
                            <m:sSupPr>
                              <m:ctrlP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</m:d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Sup>
                        <m:sSub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  <m:sup>
                          <m: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sSup>
                        <m:s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μν</m:t>
                          </m:r>
                        </m:sup>
                      </m:sSup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</m:sSub>
                      <m:sSup>
                        <m:s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μν</m:t>
                          </m:r>
                        </m:sup>
                      </m:sSup>
                      <m:r>
                        <a:rPr lang="pt-PT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 ,</m:t>
                      </m:r>
                    </m:oMath>
                  </m:oMathPara>
                </a14:m>
                <a:endParaRPr lang="pt-PT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000" dirty="0">
                    <a:solidFill>
                      <a:schemeClr val="tx1"/>
                    </a:solidFill>
                  </a:rPr>
                  <a:t>Onde o campo de </a:t>
                </a:r>
                <a:r>
                  <a:rPr lang="pt-PT" sz="2000" dirty="0" err="1">
                    <a:solidFill>
                      <a:schemeClr val="tx1"/>
                    </a:solidFill>
                  </a:rPr>
                  <a:t>Higgs</a:t>
                </a:r>
                <a:r>
                  <a:rPr lang="pt-PT" sz="20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pt-PT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pt-PT" sz="2000" dirty="0">
                    <a:solidFill>
                      <a:schemeClr val="tx1"/>
                    </a:solidFill>
                  </a:rPr>
                  <a:t>toma um VEV com a forma,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PT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pt-PT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 </m:t>
                    </m:r>
                    <m:d>
                      <m:dPr>
                        <m:ctrlP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PT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P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pt-PT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pt-PT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pt-PT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pt-PT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pt-PT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P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pt-PT" sz="2000" dirty="0">
                    <a:solidFill>
                      <a:schemeClr val="tx1"/>
                    </a:solidFill>
                  </a:rPr>
                  <a:t> , </a:t>
                </a:r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AC0C7C03-694D-4C6B-BCF6-3CCBBA4697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4" t="-1206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0027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PT" sz="3100" dirty="0"/>
              <a:t>3.1 - Geração de massa para bosões no modelo padrão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AC0C7C03-694D-4C6B-BCF6-3CCBBA4697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PT" sz="2000" dirty="0">
                    <a:solidFill>
                      <a:schemeClr val="tx1"/>
                    </a:solidFill>
                  </a:rPr>
                  <a:t>Os sectores escalar e de </a:t>
                </a:r>
                <a:r>
                  <a:rPr lang="pt-PT" sz="2000" dirty="0" err="1">
                    <a:solidFill>
                      <a:schemeClr val="tx1"/>
                    </a:solidFill>
                  </a:rPr>
                  <a:t>Gauge</a:t>
                </a:r>
                <a:r>
                  <a:rPr lang="pt-PT" sz="2000" dirty="0">
                    <a:solidFill>
                      <a:schemeClr val="tx1"/>
                    </a:solidFill>
                  </a:rPr>
                  <a:t> do modelo padrão são,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  <m:sup>
                          <m: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t-PT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sSup>
                            <m:sSupPr>
                              <m:ctrlP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</m:d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Sup>
                        <m:sSub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  <m:sup>
                          <m: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sSup>
                        <m:s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μν</m:t>
                          </m:r>
                        </m:sup>
                      </m:sSup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</m:sSub>
                      <m:sSup>
                        <m:s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μν</m:t>
                          </m:r>
                        </m:sup>
                      </m:sSup>
                      <m:r>
                        <a:rPr lang="pt-PT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 ,</m:t>
                      </m:r>
                    </m:oMath>
                  </m:oMathPara>
                </a14:m>
                <a:endParaRPr lang="pt-PT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000" dirty="0">
                    <a:solidFill>
                      <a:schemeClr val="tx1"/>
                    </a:solidFill>
                  </a:rPr>
                  <a:t>Onde o campo de </a:t>
                </a:r>
                <a:r>
                  <a:rPr lang="pt-PT" sz="2000" dirty="0" err="1">
                    <a:solidFill>
                      <a:schemeClr val="tx1"/>
                    </a:solidFill>
                  </a:rPr>
                  <a:t>Higgs</a:t>
                </a:r>
                <a:r>
                  <a:rPr lang="pt-PT" sz="20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pt-PT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pt-PT" sz="2000" dirty="0">
                    <a:solidFill>
                      <a:schemeClr val="tx1"/>
                    </a:solidFill>
                  </a:rPr>
                  <a:t>toma um VEV com a forma,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PT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pt-PT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 </m:t>
                    </m:r>
                    <m:d>
                      <m:dPr>
                        <m:ctrlP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PT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P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pt-PT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pt-PT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pt-PT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pt-PT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pt-PT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P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pt-PT" sz="2000" dirty="0">
                    <a:solidFill>
                      <a:schemeClr val="tx1"/>
                    </a:solidFill>
                  </a:rPr>
                  <a:t> , </a:t>
                </a:r>
              </a:p>
              <a:p>
                <a:pPr marL="0" indent="0">
                  <a:buNone/>
                </a:pPr>
                <a:r>
                  <a:rPr lang="pt-PT" sz="2000" dirty="0">
                    <a:solidFill>
                      <a:schemeClr val="tx1"/>
                    </a:solidFill>
                  </a:rPr>
                  <a:t>Podemos expandir </a:t>
                </a:r>
                <a:r>
                  <a:rPr lang="pt-PT" dirty="0">
                    <a:solidFill>
                      <a:schemeClr val="tx1"/>
                    </a:solidFill>
                  </a:rPr>
                  <a:t>a</a:t>
                </a:r>
                <a:r>
                  <a:rPr lang="pt-PT" sz="2000" dirty="0">
                    <a:solidFill>
                      <a:schemeClr val="tx1"/>
                    </a:solidFill>
                  </a:rPr>
                  <a:t>s derivadas covariantes em volta deste VEV</a:t>
                </a:r>
              </a:p>
              <a:p>
                <a:pPr marL="0" indent="0">
                  <a:buNone/>
                </a:pPr>
                <a:endParaRPr lang="pt-PT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t-PT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AC0C7C03-694D-4C6B-BCF6-3CCBBA4697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4" t="-1206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BBA26E9-D038-496F-A171-3369268D7A6A}"/>
                  </a:ext>
                </a:extLst>
              </p:cNvPr>
              <p:cNvSpPr/>
              <p:nvPr/>
            </p:nvSpPr>
            <p:spPr>
              <a:xfrm>
                <a:off x="-346969" y="4022076"/>
                <a:ext cx="9837938" cy="20848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300" i="1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pt-PT" sz="23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300">
                              <a:latin typeface="Cambria Math" panose="02040503050406030204" pitchFamily="18" charset="0"/>
                            </a:rPr>
                            <m:t>μ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pt-PT" sz="2300"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300">
                              <a:latin typeface="Cambria Math" panose="02040503050406030204" pitchFamily="18" charset="0"/>
                            </a:rPr>
                            <m:t>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pt-PT" sz="230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t-PT" sz="23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pt-PT" sz="2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p>
                              <m:r>
                                <a:rPr lang="pt-PT" sz="23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pt-PT" sz="230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</m:d>
                      <m:sSup>
                        <m:sSup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30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23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Sup>
                        <m:sSubSup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 sz="230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300"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pt-PT" sz="2300">
                              <a:latin typeface="Cambria Math" panose="02040503050406030204" pitchFamily="18" charset="0"/>
                            </a:rPr>
                            <m:t>i</m:t>
                          </m:r>
                        </m:sup>
                      </m:sSubSup>
                      <m:sSup>
                        <m:sSup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30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300">
                              <a:latin typeface="Cambria Math" panose="02040503050406030204" pitchFamily="18" charset="0"/>
                            </a:rPr>
                            <m:t>iμν</m:t>
                          </m:r>
                        </m:sup>
                      </m:sSup>
                      <m:r>
                        <a:rPr lang="pt-PT" sz="23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 sz="230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300"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</m:sSub>
                      <m:sSup>
                        <m:sSup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30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300">
                              <a:latin typeface="Cambria Math" panose="02040503050406030204" pitchFamily="18" charset="0"/>
                            </a:rPr>
                            <m:t>μν</m:t>
                          </m:r>
                        </m:sup>
                      </m:sSup>
                    </m:oMath>
                  </m:oMathPara>
                </a14:m>
                <a:endParaRPr lang="pt-PT" sz="23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3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30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300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p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t-PT" sz="23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 sz="23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sz="2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pt-PT" sz="230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pt-PT" sz="23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 sz="23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sz="2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pt-PT" sz="2300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t-PT" sz="23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3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30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PT" sz="2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 sz="23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pt-PT" sz="23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 sz="23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sz="2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pt-PT" sz="2300">
                                  <a:latin typeface="Cambria Math" panose="02040503050406030204" pitchFamily="18" charset="0"/>
                                </a:rPr>
                                <m:t>3,</m:t>
                              </m:r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PT" sz="2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 sz="23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pt-PT" sz="23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pt-PT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sSup>
                            <m:sSupPr>
                              <m:ctrlPr>
                                <a:rPr lang="pt-PT" sz="2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  <m:r>
                            <a:rPr lang="pt-PT" sz="2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pt-PT" sz="2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 sz="23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PT" sz="2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 sz="23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pt-PT" sz="23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pt-PT" sz="23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 sz="23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sz="2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</m:e>
                      </m:d>
                      <m:r>
                        <a:rPr lang="pt-PT" sz="230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PT" sz="23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BBA26E9-D038-496F-A171-3369268D7A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6969" y="4022076"/>
                <a:ext cx="9837938" cy="20848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8566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PT" sz="3100" dirty="0"/>
              <a:t>3.1 - Geração de massa para bosões no modelo padrão</a:t>
            </a:r>
          </a:p>
        </p:txBody>
      </p:sp>
      <p:sp>
        <p:nvSpPr>
          <p:cNvPr id="14" name="Marcador de Posição de Conteúdo 2">
            <a:extLst>
              <a:ext uri="{FF2B5EF4-FFF2-40B4-BE49-F238E27FC236}">
                <a16:creationId xmlns:a16="http://schemas.microsoft.com/office/drawing/2014/main" id="{AC0C7C03-694D-4C6B-BCF6-3CCBBA469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pt-PT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PT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PT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4597CD31-3CC7-4264-BECD-28E04A7EA839}"/>
                  </a:ext>
                </a:extLst>
              </p:cNvPr>
              <p:cNvSpPr/>
              <p:nvPr/>
            </p:nvSpPr>
            <p:spPr>
              <a:xfrm>
                <a:off x="-70848" y="1274404"/>
                <a:ext cx="9285696" cy="11313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i="1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pt-PT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pt-PT"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pt-PT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t-PT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</m:d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Sup>
                        <m:sSub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i</m:t>
                          </m:r>
                        </m:sup>
                      </m:sSubSup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iμν</m:t>
                          </m:r>
                        </m:sup>
                      </m:sSup>
                      <m:r>
                        <a:rPr lang="pt-PT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</m:sSub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μν</m:t>
                          </m:r>
                        </m:sup>
                      </m:sSup>
                    </m:oMath>
                  </m:oMathPara>
                </a14:m>
                <a:endParaRPr lang="pt-PT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</m:e>
                      </m:d>
                      <m:r>
                        <a:rPr lang="pt-PT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3,</m:t>
                              </m:r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</m:e>
                      </m:d>
                      <m:r>
                        <a:rPr lang="pt-PT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PT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4597CD31-3CC7-4264-BECD-28E04A7EA8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0848" y="1274404"/>
                <a:ext cx="9285696" cy="11313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9191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PT" sz="3100" dirty="0"/>
              <a:t>3.1 - Geração de massa para bosões no modelo padrão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AC0C7C03-694D-4C6B-BCF6-3CCBBA4697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endParaRPr lang="pt-PT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000" dirty="0">
                    <a:solidFill>
                      <a:schemeClr val="tx1"/>
                    </a:solidFill>
                  </a:rPr>
                  <a:t>Rescrevendo este lagrangiano</a:t>
                </a:r>
                <a:r>
                  <a:rPr lang="pt-PT" dirty="0">
                    <a:solidFill>
                      <a:schemeClr val="tx1"/>
                    </a:solidFill>
                  </a:rPr>
                  <a:t> na sua base física, ou seja mudando os campos para, </a:t>
                </a:r>
                <a:endParaRPr lang="pt-PT" sz="20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  <m:sup>
                        <m: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bSup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pt-PT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μ</m:t>
                            </m:r>
                          </m:sub>
                          <m:sup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sSubSup>
                          <m:sSubSup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pt-PT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μ</m:t>
                            </m:r>
                          </m:sub>
                          <m:sup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,</a:t>
                </a:r>
              </a:p>
              <a:p>
                <a:pPr marL="0" indent="0" algn="ctr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</m:sSub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sub>
                            </m:sSub>
                          </m:e>
                        </m:d>
                      </m:e>
                    </m:func>
                    <m:sSub>
                      <m:sSub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</m:sSub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sub>
                            </m:sSub>
                          </m:e>
                        </m:d>
                      </m:e>
                    </m:func>
                    <m:sSubSup>
                      <m:sSub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  <m:sup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 ,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PT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</m:sSub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</m:t>
                    </m:r>
                    <m:func>
                      <m:func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fName>
                      <m:e>
                        <m:d>
                          <m:d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sub>
                            </m:sSub>
                          </m:e>
                        </m:d>
                      </m:e>
                    </m:func>
                    <m:sSub>
                      <m:sSub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</m:sSub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co</m:t>
                    </m:r>
                    <m:func>
                      <m:func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fName>
                      <m:e>
                        <m:d>
                          <m:d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sub>
                            </m:sSub>
                          </m:e>
                        </m:d>
                      </m:e>
                    </m:func>
                    <m:sSubSup>
                      <m:sSub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  <m:sup>
                        <m:r>
                          <a:rPr lang="pt-PT" sz="22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pt-PT" sz="2200" i="1" dirty="0">
                    <a:solidFill>
                      <a:schemeClr val="tx1"/>
                    </a:solidFill>
                  </a:rPr>
                  <a:t> </a:t>
                </a:r>
                <a:r>
                  <a:rPr lang="pt-PT" sz="2200" dirty="0">
                    <a:solidFill>
                      <a:schemeClr val="tx1"/>
                    </a:solidFill>
                  </a:rPr>
                  <a:t>,</a:t>
                </a:r>
              </a:p>
            </p:txBody>
          </p:sp>
        </mc:Choice>
        <mc:Fallback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AC0C7C03-694D-4C6B-BCF6-3CCBBA4697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4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4597CD31-3CC7-4264-BECD-28E04A7EA839}"/>
                  </a:ext>
                </a:extLst>
              </p:cNvPr>
              <p:cNvSpPr/>
              <p:nvPr/>
            </p:nvSpPr>
            <p:spPr>
              <a:xfrm>
                <a:off x="-70848" y="1274404"/>
                <a:ext cx="9285696" cy="11313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i="1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pt-PT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pt-PT"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pt-PT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t-PT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</m:d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Sup>
                        <m:sSub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i</m:t>
                          </m:r>
                        </m:sup>
                      </m:sSubSup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iμν</m:t>
                          </m:r>
                        </m:sup>
                      </m:sSup>
                      <m:r>
                        <a:rPr lang="pt-PT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</m:sSub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μν</m:t>
                          </m:r>
                        </m:sup>
                      </m:sSup>
                    </m:oMath>
                  </m:oMathPara>
                </a14:m>
                <a:endParaRPr lang="pt-PT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</m:e>
                      </m:d>
                      <m:r>
                        <a:rPr lang="pt-PT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3,</m:t>
                              </m:r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</m:e>
                      </m:d>
                      <m:r>
                        <a:rPr lang="pt-PT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PT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4597CD31-3CC7-4264-BECD-28E04A7EA8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0848" y="1274404"/>
                <a:ext cx="9285696" cy="11313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9873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PT" sz="3100" dirty="0"/>
              <a:t>3.1 - Geração de massa para bosões no modelo padrão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AC0C7C03-694D-4C6B-BCF6-3CCBBA4697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endParaRPr lang="pt-PT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000" dirty="0">
                    <a:solidFill>
                      <a:schemeClr val="tx1"/>
                    </a:solidFill>
                  </a:rPr>
                  <a:t>Rescrevendo este lagrangiano</a:t>
                </a:r>
                <a:r>
                  <a:rPr lang="pt-PT" dirty="0">
                    <a:solidFill>
                      <a:schemeClr val="tx1"/>
                    </a:solidFill>
                  </a:rPr>
                  <a:t> na sua base física, ou seja mudando os campos para, </a:t>
                </a:r>
                <a:endParaRPr lang="pt-PT" sz="20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  <m:sup>
                        <m: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bSup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pt-PT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μ</m:t>
                            </m:r>
                          </m:sub>
                          <m:sup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sSubSup>
                          <m:sSubSup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pt-PT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μ</m:t>
                            </m:r>
                          </m:sub>
                          <m:sup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,</a:t>
                </a:r>
              </a:p>
              <a:p>
                <a:pPr marL="0" indent="0" algn="ctr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</m:sSub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sub>
                            </m:sSub>
                          </m:e>
                        </m:d>
                      </m:e>
                    </m:func>
                    <m:sSub>
                      <m:sSub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</m:sSub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sub>
                            </m:sSub>
                          </m:e>
                        </m:d>
                      </m:e>
                    </m:func>
                    <m:sSubSup>
                      <m:sSub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  <m:sup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 ,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PT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</m:sSub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</m:t>
                    </m:r>
                    <m:func>
                      <m:func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fName>
                      <m:e>
                        <m:d>
                          <m:d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sub>
                            </m:sSub>
                          </m:e>
                        </m:d>
                      </m:e>
                    </m:func>
                    <m:sSub>
                      <m:sSub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</m:sSub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co</m:t>
                    </m:r>
                    <m:func>
                      <m:func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fName>
                      <m:e>
                        <m:d>
                          <m:d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sub>
                            </m:sSub>
                          </m:e>
                        </m:d>
                      </m:e>
                    </m:func>
                    <m:sSubSup>
                      <m:sSub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  <m:sup>
                        <m:r>
                          <a:rPr lang="pt-PT" sz="22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pt-PT" sz="2200" i="1" dirty="0">
                    <a:solidFill>
                      <a:schemeClr val="tx1"/>
                    </a:solidFill>
                  </a:rPr>
                  <a:t> </a:t>
                </a:r>
                <a:r>
                  <a:rPr lang="pt-PT" sz="2200" dirty="0">
                    <a:solidFill>
                      <a:schemeClr val="tx1"/>
                    </a:solidFill>
                  </a:rPr>
                  <a:t>,</a:t>
                </a:r>
              </a:p>
              <a:p>
                <a:pPr marL="0" indent="0">
                  <a:buNone/>
                </a:pPr>
                <a:r>
                  <a:rPr lang="pt-PT" sz="2000" dirty="0">
                    <a:solidFill>
                      <a:schemeClr val="tx1"/>
                    </a:solidFill>
                  </a:rPr>
                  <a:t>Obtemos </a:t>
                </a:r>
                <a:r>
                  <a:rPr lang="pt-PT" dirty="0">
                    <a:solidFill>
                      <a:schemeClr val="tx1"/>
                    </a:solidFill>
                  </a:rPr>
                  <a:t>alguns </a:t>
                </a:r>
                <a:r>
                  <a:rPr lang="pt-PT" sz="2000" dirty="0">
                    <a:solidFill>
                      <a:schemeClr val="tx1"/>
                    </a:solidFill>
                  </a:rPr>
                  <a:t>termos quadráticos que indicam </a:t>
                </a:r>
                <a:r>
                  <a:rPr lang="pt-PT" dirty="0">
                    <a:solidFill>
                      <a:schemeClr val="tx1"/>
                    </a:solidFill>
                  </a:rPr>
                  <a:t>a</a:t>
                </a:r>
                <a:r>
                  <a:rPr lang="pt-PT" sz="2000" dirty="0">
                    <a:solidFill>
                      <a:schemeClr val="tx1"/>
                    </a:solidFill>
                  </a:rPr>
                  <a:t>s massas,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  <m:r>
                      <a:rPr lang="pt-PT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pt-PT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ad>
                      <m:radPr>
                        <m:degHide m:val="on"/>
                        <m:ctrlP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pt-P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pt-P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pt-P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pt-P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′2</m:t>
                            </m:r>
                          </m:sup>
                        </m:sSup>
                      </m:e>
                    </m:rad>
                  </m:oMath>
                </a14:m>
                <a:r>
                  <a:rPr lang="pt-PT" sz="2000" dirty="0">
                    <a:solidFill>
                      <a:schemeClr val="tx1"/>
                    </a:solidFill>
                  </a:rPr>
                  <a:t>  e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pt-PT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pt-PT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PT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pt-PT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PT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pt-PT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AC0C7C03-694D-4C6B-BCF6-3CCBBA4697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4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4597CD31-3CC7-4264-BECD-28E04A7EA839}"/>
                  </a:ext>
                </a:extLst>
              </p:cNvPr>
              <p:cNvSpPr/>
              <p:nvPr/>
            </p:nvSpPr>
            <p:spPr>
              <a:xfrm>
                <a:off x="-70848" y="1274404"/>
                <a:ext cx="9285696" cy="11313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i="1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pt-PT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pt-PT"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pt-PT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t-PT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</m:d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Sup>
                        <m:sSub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i</m:t>
                          </m:r>
                        </m:sup>
                      </m:sSubSup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iμν</m:t>
                          </m:r>
                        </m:sup>
                      </m:sSup>
                      <m:r>
                        <a:rPr lang="pt-PT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</m:sSub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μν</m:t>
                          </m:r>
                        </m:sup>
                      </m:sSup>
                    </m:oMath>
                  </m:oMathPara>
                </a14:m>
                <a:endParaRPr lang="pt-PT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</m:e>
                      </m:d>
                      <m:r>
                        <a:rPr lang="pt-PT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3,</m:t>
                              </m:r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</m:e>
                      </m:d>
                      <m:r>
                        <a:rPr lang="pt-PT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PT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4597CD31-3CC7-4264-BECD-28E04A7EA8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0848" y="1274404"/>
                <a:ext cx="9285696" cy="11313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6101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000" dirty="0"/>
              <a:t>3.2 - Geração de massa dos fermiões </a:t>
            </a:r>
            <a:r>
              <a:rPr lang="pt-PT" sz="2800" dirty="0"/>
              <a:t>no modelo padrão</a:t>
            </a:r>
            <a:endParaRPr lang="pt-PT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Posição de Conteúdo 4">
                <a:extLst>
                  <a:ext uri="{FF2B5EF4-FFF2-40B4-BE49-F238E27FC236}">
                    <a16:creationId xmlns:a16="http://schemas.microsoft.com/office/drawing/2014/main" id="{87584997-5574-4330-AA81-45646787A5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PT" sz="1800" dirty="0">
                    <a:solidFill>
                      <a:schemeClr val="tx1"/>
                    </a:solidFill>
                  </a:rPr>
                  <a:t>O Lagrangiano do modelo padrão não inclui termos de massa para os leptões, </a:t>
                </a:r>
                <a:r>
                  <a:rPr lang="pt-PT" sz="1800" dirty="0" err="1">
                    <a:solidFill>
                      <a:schemeClr val="tx1"/>
                    </a:solidFill>
                  </a:rPr>
                  <a:t>i.e</a:t>
                </a:r>
                <a:r>
                  <a:rPr lang="pt-PT" sz="1800" dirty="0">
                    <a:solidFill>
                      <a:schemeClr val="tx1"/>
                    </a:solidFill>
                  </a:rPr>
                  <a:t> para o eletrão,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P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PT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sSup>
                      <m:sSupPr>
                        <m:ctrlPr>
                          <a:rPr lang="pt-P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pt-P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pt-PT" sz="1800" i="1" dirty="0">
                    <a:solidFill>
                      <a:schemeClr val="tx1"/>
                    </a:solidFill>
                  </a:rPr>
                  <a:t>, </a:t>
                </a:r>
                <a:r>
                  <a:rPr lang="pt-PT" sz="1800" dirty="0">
                    <a:solidFill>
                      <a:schemeClr val="tx1"/>
                    </a:solidFill>
                  </a:rPr>
                  <a:t>onde os campos de Dirac para o eletrão seriam,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PT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pt-PT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PT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P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PT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PT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pt-PT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PT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pt-PT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pt-PT" sz="1800" dirty="0">
                    <a:solidFill>
                      <a:schemeClr val="tx1"/>
                    </a:solidFill>
                  </a:rPr>
                  <a:t> 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pt-P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pt-PT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P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PT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bar>
                                <m:barPr>
                                  <m:pos m:val="top"/>
                                  <m:ctrlPr>
                                    <a:rPr lang="pt-PT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sSub>
                                    <m:sSubPr>
                                      <m:ctrlPr>
                                        <a:rPr lang="pt-PT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pt-PT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</m:e>
                              </m:bar>
                            </m:e>
                            <m:e>
                              <m:bar>
                                <m:barPr>
                                  <m:pos m:val="top"/>
                                  <m:ctrlPr>
                                    <a:rPr lang="pt-PT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sSub>
                                    <m:sSubPr>
                                      <m:ctrlPr>
                                        <a:rPr lang="pt-PT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pt-PT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bar>
                            </m:e>
                          </m:mr>
                        </m:m>
                      </m:e>
                    </m:d>
                  </m:oMath>
                </a14:m>
                <a:r>
                  <a:rPr lang="pt-PT" sz="18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>
                  <a:buNone/>
                </a:pPr>
                <a:endParaRPr lang="pt-PT" sz="17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" name="Marcador de Posição de Conteúdo 4">
                <a:extLst>
                  <a:ext uri="{FF2B5EF4-FFF2-40B4-BE49-F238E27FC236}">
                    <a16:creationId xmlns:a16="http://schemas.microsoft.com/office/drawing/2014/main" id="{87584997-5574-4330-AA81-45646787A5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58" t="-1086" r="-949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D8B7B829-C641-43D2-9D3B-6B7AA4E03438}"/>
              </a:ext>
            </a:extLst>
          </p:cNvPr>
          <p:cNvSpPr txBox="1">
            <a:spLocks/>
          </p:cNvSpPr>
          <p:nvPr/>
        </p:nvSpPr>
        <p:spPr>
          <a:xfrm>
            <a:off x="215900" y="2095745"/>
            <a:ext cx="8637728" cy="3865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pt-PT" sz="1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594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000" dirty="0"/>
              <a:t>3.2 - Geração de massa dos fermiões </a:t>
            </a:r>
            <a:r>
              <a:rPr lang="pt-PT" sz="2800" dirty="0"/>
              <a:t>no modelo padrão</a:t>
            </a:r>
            <a:endParaRPr lang="pt-PT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Posição de Conteúdo 4">
                <a:extLst>
                  <a:ext uri="{FF2B5EF4-FFF2-40B4-BE49-F238E27FC236}">
                    <a16:creationId xmlns:a16="http://schemas.microsoft.com/office/drawing/2014/main" id="{87584997-5574-4330-AA81-45646787A5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O Lagrangiano do modelo padrão não inclui termos de massa para os leptões, </a:t>
                </a:r>
                <a:r>
                  <a:rPr lang="pt-PT" sz="2200" dirty="0" err="1">
                    <a:solidFill>
                      <a:schemeClr val="tx1"/>
                    </a:solidFill>
                  </a:rPr>
                  <a:t>i.e</a:t>
                </a:r>
                <a:r>
                  <a:rPr lang="pt-PT" sz="2200" dirty="0">
                    <a:solidFill>
                      <a:schemeClr val="tx1"/>
                    </a:solidFill>
                  </a:rPr>
                  <a:t> para o eletrão,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sSup>
                      <m:s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pt-PT" sz="2200" i="1" dirty="0">
                    <a:solidFill>
                      <a:schemeClr val="tx1"/>
                    </a:solidFill>
                  </a:rPr>
                  <a:t>, </a:t>
                </a:r>
                <a:r>
                  <a:rPr lang="pt-PT" sz="2200" dirty="0">
                    <a:solidFill>
                      <a:schemeClr val="tx1"/>
                    </a:solidFill>
                  </a:rPr>
                  <a:t>onde os campos de Dirac para o eletrão seriam,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PT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pt-PT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bar>
                                <m:barPr>
                                  <m:pos m:val="top"/>
                                  <m:ctrlP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sSub>
                                    <m:sSubPr>
                                      <m:ctrlP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</m:e>
                              </m:bar>
                            </m:e>
                            <m:e>
                              <m:bar>
                                <m:barPr>
                                  <m:pos m:val="top"/>
                                  <m:ctrlP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sSub>
                                    <m:sSubPr>
                                      <m:ctrlP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bar>
                            </m:e>
                          </m:mr>
                        </m:m>
                      </m:e>
                    </m:d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Então a massa dos fermiões vem do sector de </a:t>
                </a:r>
                <a:r>
                  <a:rPr lang="pt-PT" sz="2200" dirty="0" err="1">
                    <a:solidFill>
                      <a:schemeClr val="tx1"/>
                    </a:solidFill>
                  </a:rPr>
                  <a:t>Yukawa</a:t>
                </a:r>
                <a:r>
                  <a:rPr lang="pt-PT" sz="2200" dirty="0">
                    <a:solidFill>
                      <a:schemeClr val="tx1"/>
                    </a:solidFill>
                  </a:rPr>
                  <a:t>, para o caso do eletrão teríamos,  </a:t>
                </a:r>
                <a:endParaRPr lang="pt-PT" sz="2200" i="1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endParaRPr lang="pt-PT" sz="1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t-PT" sz="1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Isto é equivalente a um termo de massa e um termo de interceção, levando a que a massa do eletrão seja dada por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pt-PT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PT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pt-PT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p>
                          <m: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rad>
                    </m:oMath>
                  </m:oMathPara>
                </a14:m>
                <a:endParaRPr lang="pt-PT" sz="2200" i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Para cada Leptão temos um termo semelhante com acoplamentos de </a:t>
                </a:r>
                <a:r>
                  <a:rPr lang="pt-PT" sz="2200" dirty="0" err="1">
                    <a:solidFill>
                      <a:schemeClr val="tx1"/>
                    </a:solidFill>
                  </a:rPr>
                  <a:t>Yukawa</a:t>
                </a:r>
                <a:r>
                  <a:rPr lang="pt-PT" sz="2200" dirty="0">
                    <a:solidFill>
                      <a:schemeClr val="tx1"/>
                    </a:solidFill>
                  </a:rPr>
                  <a:t> diferentes tirando para o neutrinos que não têm termos desta forma no modelo padrão.</a:t>
                </a:r>
              </a:p>
              <a:p>
                <a:pPr marL="0" indent="0">
                  <a:buNone/>
                </a:pPr>
                <a:endParaRPr lang="pt-PT" sz="17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" name="Marcador de Posição de Conteúdo 4">
                <a:extLst>
                  <a:ext uri="{FF2B5EF4-FFF2-40B4-BE49-F238E27FC236}">
                    <a16:creationId xmlns:a16="http://schemas.microsoft.com/office/drawing/2014/main" id="{87584997-5574-4330-AA81-45646787A5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26" t="-1568" r="-203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D8B7B829-C641-43D2-9D3B-6B7AA4E03438}"/>
              </a:ext>
            </a:extLst>
          </p:cNvPr>
          <p:cNvSpPr txBox="1">
            <a:spLocks/>
          </p:cNvSpPr>
          <p:nvPr/>
        </p:nvSpPr>
        <p:spPr>
          <a:xfrm>
            <a:off x="255050" y="1993108"/>
            <a:ext cx="8637728" cy="3865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pt-PT" sz="1500" dirty="0">
              <a:solidFill>
                <a:srgbClr val="FFFFFF"/>
              </a:solidFill>
            </a:endParaRPr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A110838C-BF92-4FD2-A1A7-1FBC1CD9DF71}"/>
              </a:ext>
            </a:extLst>
          </p:cNvPr>
          <p:cNvSpPr/>
          <p:nvPr/>
        </p:nvSpPr>
        <p:spPr>
          <a:xfrm flipV="1">
            <a:off x="4126889" y="3294546"/>
            <a:ext cx="890221" cy="23689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 dirty="0">
              <a:solidFill>
                <a:srgbClr val="FF0000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A27EAEF-9929-4BBF-921A-3A2CA174F5BE}"/>
              </a:ext>
            </a:extLst>
          </p:cNvPr>
          <p:cNvSpPr txBox="1"/>
          <p:nvPr/>
        </p:nvSpPr>
        <p:spPr>
          <a:xfrm>
            <a:off x="4084026" y="3034501"/>
            <a:ext cx="10023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350" dirty="0"/>
              <a:t>Adquirindo 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4C56102-47A7-4742-AD7E-10B88B917548}"/>
              </a:ext>
            </a:extLst>
          </p:cNvPr>
          <p:cNvSpPr txBox="1"/>
          <p:nvPr/>
        </p:nvSpPr>
        <p:spPr>
          <a:xfrm>
            <a:off x="4352592" y="3505897"/>
            <a:ext cx="4651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350" dirty="0"/>
              <a:t>VEV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ECA3F233-A706-461E-BCB8-92D85AB29A08}"/>
                  </a:ext>
                </a:extLst>
              </p:cNvPr>
              <p:cNvSpPr/>
              <p:nvPr/>
            </p:nvSpPr>
            <p:spPr>
              <a:xfrm>
                <a:off x="5331661" y="3162629"/>
                <a:ext cx="3246566" cy="801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𝓎</m:t>
                                  </m:r>
                                </m:e>
                                <m:sub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ℯ</m:t>
                                  </m:r>
                                </m:sub>
                              </m:sSub>
                            </m:sub>
                          </m:sSub>
                          <m:r>
                            <a:rPr lang="pt-PT" sz="22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pt-PT" sz="2200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pt-PT" sz="2200" i="1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ar>
                            <m:barPr>
                              <m:pos m:val="top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bar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bar>
                            <m:barPr>
                              <m:pos m:val="top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bar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pt-PT" sz="22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pt-PT" sz="22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ar>
                            <m:barPr>
                              <m:pos m:val="top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bar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bar>
                            <m:barPr>
                              <m:pos m:val="top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bar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PT" sz="2200" dirty="0"/>
              </a:p>
            </p:txBody>
          </p:sp>
        </mc:Choice>
        <mc:Fallback xmlns="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ECA3F233-A706-461E-BCB8-92D85AB29A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661" y="3162629"/>
                <a:ext cx="3246566" cy="801245"/>
              </a:xfrm>
              <a:prstGeom prst="rect">
                <a:avLst/>
              </a:prstGeom>
              <a:blipFill>
                <a:blip r:embed="rId3"/>
                <a:stretch>
                  <a:fillRect b="-4580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201E22C7-DC90-449A-BA8A-1B4BD01ED806}"/>
                  </a:ext>
                </a:extLst>
              </p:cNvPr>
              <p:cNvSpPr/>
              <p:nvPr/>
            </p:nvSpPr>
            <p:spPr>
              <a:xfrm>
                <a:off x="313059" y="3162629"/>
                <a:ext cx="3632982" cy="5082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𝓎</m:t>
                              </m:r>
                            </m:e>
                            <m:sub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ℯ</m:t>
                              </m:r>
                            </m:sub>
                          </m:sSub>
                        </m:sub>
                      </m:sSub>
                      <m:r>
                        <a:rPr lang="pt-PT" sz="22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bar>
                        <m:barPr>
                          <m:pos m:val="top"/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bar>
                      <m:r>
                        <a:rPr lang="pt-PT" sz="2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sz="2200" i="1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pt-PT" sz="2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pt-PT" sz="22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pt-PT" sz="2200" i="1">
                          <a:latin typeface="Cambria Math" panose="02040503050406030204" pitchFamily="18" charset="0"/>
                        </a:rPr>
                        <m:t> </m:t>
                      </m:r>
                      <m:bar>
                        <m:barPr>
                          <m:pos m:val="top"/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pt-PT" sz="2200" dirty="0"/>
              </a:p>
            </p:txBody>
          </p:sp>
        </mc:Choice>
        <mc:Fallback xmlns="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201E22C7-DC90-449A-BA8A-1B4BD01ED8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59" y="3162629"/>
                <a:ext cx="3632982" cy="5082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010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6017F38C-C854-4491-A44F-E25F83346D8B}"/>
              </a:ext>
            </a:extLst>
          </p:cNvPr>
          <p:cNvSpPr txBox="1"/>
          <p:nvPr/>
        </p:nvSpPr>
        <p:spPr>
          <a:xfrm>
            <a:off x="3657600" y="3244334"/>
            <a:ext cx="2640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Modelo B-L-SM</a:t>
            </a:r>
          </a:p>
        </p:txBody>
      </p:sp>
    </p:spTree>
    <p:extLst>
      <p:ext uri="{BB962C8B-B14F-4D97-AF65-F5344CB8AC3E}">
        <p14:creationId xmlns:p14="http://schemas.microsoft.com/office/powerpoint/2010/main" val="481836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787F88-D921-4CCF-96E8-8A301D046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Conteúdo 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79173B0-68ED-4BC0-B553-46625C1FC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23" y="1274404"/>
            <a:ext cx="4484077" cy="505605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PT" sz="2700" dirty="0">
                <a:solidFill>
                  <a:schemeClr val="tx1"/>
                </a:solidFill>
              </a:rPr>
              <a:t>1 - Motivação</a:t>
            </a:r>
          </a:p>
          <a:p>
            <a:pPr marL="0" indent="0">
              <a:buNone/>
            </a:pPr>
            <a:r>
              <a:rPr lang="pt-PT" sz="2700" dirty="0">
                <a:solidFill>
                  <a:schemeClr val="tx1"/>
                </a:solidFill>
              </a:rPr>
              <a:t>2 - Introdução teórica </a:t>
            </a:r>
          </a:p>
          <a:p>
            <a:pPr marL="0" indent="0">
              <a:buNone/>
            </a:pPr>
            <a:r>
              <a:rPr lang="pt-PT" sz="1700" dirty="0">
                <a:solidFill>
                  <a:schemeClr val="tx1"/>
                </a:solidFill>
              </a:rPr>
              <a:t>   2.1 - Formalismo</a:t>
            </a:r>
          </a:p>
          <a:p>
            <a:pPr marL="0" indent="0">
              <a:buNone/>
            </a:pPr>
            <a:r>
              <a:rPr lang="pt-PT" sz="1700" dirty="0">
                <a:solidFill>
                  <a:schemeClr val="tx1"/>
                </a:solidFill>
              </a:rPr>
              <a:t>   2.3 - Simetria e o Teorema de </a:t>
            </a:r>
            <a:r>
              <a:rPr lang="pt-PT" sz="1700" dirty="0" err="1">
                <a:solidFill>
                  <a:schemeClr val="tx1"/>
                </a:solidFill>
              </a:rPr>
              <a:t>Noether</a:t>
            </a:r>
            <a:r>
              <a:rPr lang="pt-PT" sz="1700" dirty="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r>
              <a:rPr lang="pt-PT" sz="1700" dirty="0">
                <a:solidFill>
                  <a:schemeClr val="tx1"/>
                </a:solidFill>
              </a:rPr>
              <a:t>   2.3 - Quebra espontânea de uma simetria </a:t>
            </a:r>
          </a:p>
          <a:p>
            <a:pPr marL="0" indent="0">
              <a:buNone/>
            </a:pPr>
            <a:r>
              <a:rPr lang="pt-PT" sz="2700" dirty="0">
                <a:solidFill>
                  <a:schemeClr val="tx1"/>
                </a:solidFill>
              </a:rPr>
              <a:t>3 - O Modelo Padrão </a:t>
            </a:r>
          </a:p>
          <a:p>
            <a:pPr marL="0" indent="0">
              <a:buNone/>
            </a:pPr>
            <a:r>
              <a:rPr lang="pt-PT" sz="1700" dirty="0">
                <a:solidFill>
                  <a:schemeClr val="tx1"/>
                </a:solidFill>
              </a:rPr>
              <a:t>   3.1 - Geração de massa para bosões no modelo padrão</a:t>
            </a:r>
          </a:p>
          <a:p>
            <a:pPr marL="0" indent="0">
              <a:buNone/>
            </a:pPr>
            <a:r>
              <a:rPr lang="pt-PT" sz="1700" dirty="0">
                <a:solidFill>
                  <a:schemeClr val="tx1"/>
                </a:solidFill>
              </a:rPr>
              <a:t>   3.2 - Geração de massa dos fermiões no modelo padrão</a:t>
            </a:r>
          </a:p>
          <a:p>
            <a:pPr marL="0" indent="0">
              <a:buNone/>
            </a:pPr>
            <a:r>
              <a:rPr lang="pt-PT" sz="2700" dirty="0">
                <a:solidFill>
                  <a:schemeClr val="tx1"/>
                </a:solidFill>
              </a:rPr>
              <a:t>4 - O Modelo B-L-SM</a:t>
            </a:r>
          </a:p>
          <a:p>
            <a:pPr marL="0" indent="0">
              <a:buNone/>
            </a:pPr>
            <a:r>
              <a:rPr lang="pt-PT" sz="1700" dirty="0">
                <a:solidFill>
                  <a:schemeClr val="tx1"/>
                </a:solidFill>
              </a:rPr>
              <a:t>   4.1 – O sector escalar do modelo B-L-SM. </a:t>
            </a:r>
          </a:p>
          <a:p>
            <a:pPr marL="0" indent="0">
              <a:buNone/>
            </a:pPr>
            <a:r>
              <a:rPr lang="pt-PT" sz="1700" dirty="0">
                <a:solidFill>
                  <a:schemeClr val="tx1"/>
                </a:solidFill>
              </a:rPr>
              <a:t>   4.2 - O sector de </a:t>
            </a:r>
            <a:r>
              <a:rPr lang="pt-PT" sz="1700" dirty="0" err="1">
                <a:solidFill>
                  <a:schemeClr val="tx1"/>
                </a:solidFill>
              </a:rPr>
              <a:t>Gauge</a:t>
            </a:r>
            <a:r>
              <a:rPr lang="pt-PT" sz="1700" dirty="0">
                <a:solidFill>
                  <a:schemeClr val="tx1"/>
                </a:solidFill>
              </a:rPr>
              <a:t> do modelo B-L-SM </a:t>
            </a:r>
          </a:p>
          <a:p>
            <a:pPr marL="0" indent="0">
              <a:buNone/>
            </a:pPr>
            <a:r>
              <a:rPr lang="pt-PT" sz="1700" dirty="0">
                <a:solidFill>
                  <a:schemeClr val="tx1"/>
                </a:solidFill>
              </a:rPr>
              <a:t>   4.3 - Neutrinos direitos no modelo B-L-SM </a:t>
            </a:r>
          </a:p>
        </p:txBody>
      </p:sp>
      <p:sp>
        <p:nvSpPr>
          <p:cNvPr id="11" name="Marcador de Posição de Conteúdo 2">
            <a:extLst>
              <a:ext uri="{FF2B5EF4-FFF2-40B4-BE49-F238E27FC236}">
                <a16:creationId xmlns:a16="http://schemas.microsoft.com/office/drawing/2014/main" id="{4998B72F-66A4-4B4C-A8D2-157D5895D03A}"/>
              </a:ext>
            </a:extLst>
          </p:cNvPr>
          <p:cNvSpPr txBox="1">
            <a:spLocks/>
          </p:cNvSpPr>
          <p:nvPr/>
        </p:nvSpPr>
        <p:spPr>
          <a:xfrm>
            <a:off x="4572000" y="1274404"/>
            <a:ext cx="4348464" cy="5056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500" dirty="0"/>
              <a:t>5 - Estudo fenomenológico do modelo B-L-SM </a:t>
            </a:r>
          </a:p>
          <a:p>
            <a:pPr marL="0" indent="0">
              <a:buNone/>
            </a:pPr>
            <a:r>
              <a:rPr lang="pt-PT" sz="1700" dirty="0"/>
              <a:t>   5.1 - Parametrização teórica</a:t>
            </a:r>
          </a:p>
          <a:p>
            <a:pPr marL="0" indent="0">
              <a:buNone/>
            </a:pPr>
            <a:r>
              <a:rPr lang="pt-PT" sz="1700" dirty="0"/>
              <a:t>   5.2 - Scan segundo uma parametrização </a:t>
            </a:r>
          </a:p>
          <a:p>
            <a:pPr marL="0" indent="0">
              <a:buNone/>
            </a:pPr>
            <a:r>
              <a:rPr lang="pt-PT" sz="1700" dirty="0"/>
              <a:t>   5.3 - Uma primeira seleção de pontos </a:t>
            </a:r>
          </a:p>
          <a:p>
            <a:pPr marL="0" indent="0">
              <a:buNone/>
            </a:pPr>
            <a:r>
              <a:rPr lang="pt-PT" sz="1700" dirty="0"/>
              <a:t>   5.4 - Scans aleatórios com  correções quânticas a dois </a:t>
            </a:r>
            <a:r>
              <a:rPr lang="pt-PT" sz="1700" dirty="0" err="1"/>
              <a:t>loops</a:t>
            </a:r>
            <a:r>
              <a:rPr lang="pt-PT" sz="1700" dirty="0"/>
              <a:t> </a:t>
            </a:r>
          </a:p>
          <a:p>
            <a:pPr marL="0" indent="0">
              <a:buNone/>
            </a:pPr>
            <a:r>
              <a:rPr lang="pt-PT" sz="1700" dirty="0"/>
              <a:t>   5.5 - Limites de exclusão</a:t>
            </a:r>
          </a:p>
          <a:p>
            <a:pPr marL="0" indent="0">
              <a:buNone/>
            </a:pPr>
            <a:r>
              <a:rPr lang="pt-PT" sz="1700" dirty="0"/>
              <a:t>   5.6 - Compatibilidade do sector de </a:t>
            </a:r>
            <a:r>
              <a:rPr lang="pt-PT" sz="1700" dirty="0" err="1"/>
              <a:t>Higgs</a:t>
            </a:r>
            <a:endParaRPr lang="pt-PT" sz="1700" dirty="0"/>
          </a:p>
          <a:p>
            <a:pPr marL="0" indent="0">
              <a:buNone/>
            </a:pPr>
            <a:r>
              <a:rPr lang="pt-PT" sz="1700" dirty="0"/>
              <a:t>   5.7 - Bissecções do gráfico de probabilidade </a:t>
            </a:r>
          </a:p>
          <a:p>
            <a:pPr marL="0" indent="0">
              <a:buNone/>
            </a:pPr>
            <a:r>
              <a:rPr lang="pt-PT" sz="1700" dirty="0"/>
              <a:t>   5.8 - </a:t>
            </a:r>
            <a:r>
              <a:rPr lang="pt-PT" sz="1800" dirty="0"/>
              <a:t>Limites associados ao bosão Z’ </a:t>
            </a:r>
            <a:endParaRPr lang="pt-PT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pt-PT" sz="2500" dirty="0"/>
              <a:t>6 - Conclusões</a:t>
            </a:r>
          </a:p>
        </p:txBody>
      </p:sp>
    </p:spTree>
    <p:extLst>
      <p:ext uri="{BB962C8B-B14F-4D97-AF65-F5344CB8AC3E}">
        <p14:creationId xmlns:p14="http://schemas.microsoft.com/office/powerpoint/2010/main" val="3193508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4.1 - O modelo B-L-SM, sector escalar.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E7F5B8B1-258A-41C0-9C22-9316C5A5D2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PT" sz="1800" dirty="0"/>
                  <a:t>O modelo B-L-SM é uma extensão simples do modelo padrão, é chamada uma extensão triplamente minimal </a:t>
                </a:r>
                <a:r>
                  <a:rPr lang="pt-PT" sz="1800" dirty="0">
                    <a:solidFill>
                      <a:schemeClr val="tx1"/>
                    </a:solidFill>
                  </a:rPr>
                  <a:t>por adicionar apenas um campo de </a:t>
                </a:r>
                <a:r>
                  <a:rPr lang="pt-PT" sz="1800" dirty="0" err="1">
                    <a:solidFill>
                      <a:schemeClr val="tx1"/>
                    </a:solidFill>
                  </a:rPr>
                  <a:t>Gauge</a:t>
                </a:r>
                <a:r>
                  <a:rPr lang="pt-PT" sz="1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P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P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pt-P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  <m:sup>
                        <m:r>
                          <a:rPr lang="pt-P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pt-PT" sz="1800" dirty="0">
                    <a:solidFill>
                      <a:schemeClr val="tx1"/>
                    </a:solidFill>
                  </a:rPr>
                  <a:t> , um campo escalar, </a:t>
                </a:r>
                <a14:m>
                  <m:oMath xmlns:m="http://schemas.openxmlformats.org/officeDocument/2006/math">
                    <m:r>
                      <a:rPr lang="pt-PT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pt-PT" sz="1800" dirty="0">
                    <a:solidFill>
                      <a:schemeClr val="tx1"/>
                    </a:solidFill>
                  </a:rPr>
                  <a:t> ,  e um sector direito aos leptões sendo. O sector escalar,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𝓈</m:t>
                          </m:r>
                        </m:sub>
                      </m:sSub>
                      <m:r>
                        <a:rPr lang="pt-PT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1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PT" sz="1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pt-PT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  <m:sup>
                          <m:r>
                            <a:rPr lang="pt-PT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pt-PT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pt-PT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1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PT" sz="1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pt-PT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</m:e>
                          </m:d>
                        </m:e>
                        <m:sup>
                          <m:r>
                            <a:rPr lang="pt-PT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pt-PT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</m:d>
                      <m:r>
                        <a:rPr lang="pt-PT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t-PT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PT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pt-PT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PT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</m:d>
                    </m:oMath>
                  </m:oMathPara>
                </a14:m>
                <a:endParaRPr lang="pt-PT" sz="1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1800" dirty="0">
                    <a:solidFill>
                      <a:schemeClr val="tx1"/>
                    </a:solidFill>
                  </a:rPr>
                  <a:t>Onde o potencial é dado por, </a:t>
                </a:r>
                <a:endParaRPr lang="pt-PT" sz="1800" i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d>
                      <m:r>
                        <a:rPr lang="pt-PT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sSup>
                        <m:sSupPr>
                          <m:ctrlP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pt-PT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pt-PT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</m:d>
                        </m:e>
                        <m:sup>
                          <m: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pt-PT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sSup>
                                  <m:sSupPr>
                                    <m:ctrlP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p>
                                    <m: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pt-PT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PT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𝜒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f>
                                  <m:fPr>
                                    <m:ctrlP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pt-PT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sSup>
                                  <m:sSupPr>
                                    <m:ctrlP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p>
                                    <m: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pt-PT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PT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𝜒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PT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PT" sz="18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E7F5B8B1-258A-41C0-9C22-9316C5A5D2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58" t="-1086" r="-2033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4976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4.1 - O modelo B-L-SM, sector escalar.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E7F5B8B1-258A-41C0-9C22-9316C5A5D2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PT" sz="1800" dirty="0">
                    <a:solidFill>
                      <a:srgbClr val="FF0000"/>
                    </a:solidFill>
                  </a:rPr>
                  <a:t>O modelo B-L-SM é uma extensão simples do modelo padrão, é chamada uma extensão triplamente minimal por adicionar apenas um campo de </a:t>
                </a:r>
                <a:r>
                  <a:rPr lang="pt-PT" sz="1800" dirty="0" err="1">
                    <a:solidFill>
                      <a:srgbClr val="FF0000"/>
                    </a:solidFill>
                  </a:rPr>
                  <a:t>Gauge</a:t>
                </a:r>
                <a:r>
                  <a:rPr lang="pt-PT" sz="1800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PT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PT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pt-PT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  <m:sup>
                        <m:r>
                          <a:rPr lang="pt-PT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pt-PT" sz="1800" dirty="0">
                    <a:solidFill>
                      <a:srgbClr val="FF0000"/>
                    </a:solidFill>
                  </a:rPr>
                  <a:t> , um campo escalar, </a:t>
                </a:r>
                <a14:m>
                  <m:oMath xmlns:m="http://schemas.openxmlformats.org/officeDocument/2006/math">
                    <m:r>
                      <a:rPr lang="pt-PT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pt-PT" sz="1800" dirty="0">
                    <a:solidFill>
                      <a:srgbClr val="FF0000"/>
                    </a:solidFill>
                  </a:rPr>
                  <a:t> ,  e um sector direito aos leptões sendo. </a:t>
                </a:r>
                <a:r>
                  <a:rPr lang="pt-PT" sz="1800" dirty="0">
                    <a:solidFill>
                      <a:schemeClr val="tx1"/>
                    </a:solidFill>
                  </a:rPr>
                  <a:t>O sector escalar,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𝓈</m:t>
                          </m:r>
                        </m:sub>
                      </m:sSub>
                      <m:r>
                        <a:rPr lang="pt-PT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1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PT" sz="1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pt-PT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  <m:sup>
                          <m:r>
                            <a:rPr lang="pt-PT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pt-PT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pt-PT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1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PT" sz="1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pt-PT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</m:e>
                          </m:d>
                        </m:e>
                        <m:sup>
                          <m:r>
                            <a:rPr lang="pt-PT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pt-PT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</m:d>
                      <m:r>
                        <a:rPr lang="pt-PT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t-PT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PT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pt-PT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PT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</m:d>
                    </m:oMath>
                  </m:oMathPara>
                </a14:m>
                <a:endParaRPr lang="pt-PT" sz="1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1800" dirty="0">
                    <a:solidFill>
                      <a:schemeClr val="tx1"/>
                    </a:solidFill>
                  </a:rPr>
                  <a:t>Onde o potencial é dado por, </a:t>
                </a:r>
                <a:endParaRPr lang="pt-PT" sz="1800" i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d>
                      <m:r>
                        <a:rPr lang="pt-PT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sSup>
                        <m:sSupPr>
                          <m:ctrlP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pt-PT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pt-PT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</m:d>
                        </m:e>
                        <m:sup>
                          <m: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pt-PT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sSup>
                                  <m:sSupPr>
                                    <m:ctrlP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p>
                                    <m: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pt-PT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PT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𝜒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f>
                                  <m:fPr>
                                    <m:ctrlP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pt-PT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sSup>
                                  <m:sSupPr>
                                    <m:ctrlP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p>
                                    <m: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pt-PT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PT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𝜒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PT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PT" sz="1800" i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1800" i="1" dirty="0">
                    <a:solidFill>
                      <a:schemeClr val="tx1"/>
                    </a:solidFill>
                  </a:rPr>
                  <a:t>Onde os campos </a:t>
                </a:r>
                <a14:m>
                  <m:oMath xmlns:m="http://schemas.openxmlformats.org/officeDocument/2006/math">
                    <m:r>
                      <a:rPr lang="pt-PT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pt-PT" sz="1800" i="1" dirty="0">
                    <a:solidFill>
                      <a:schemeClr val="tx1"/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a:rPr lang="pt-PT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pt-PT" sz="1800" dirty="0">
                    <a:solidFill>
                      <a:schemeClr val="tx1"/>
                    </a:solidFill>
                  </a:rPr>
                  <a:t> adquirem os seguintes </a:t>
                </a:r>
                <a:r>
                  <a:rPr lang="pt-PT" sz="1800" dirty="0" err="1">
                    <a:solidFill>
                      <a:schemeClr val="tx1"/>
                    </a:solidFill>
                  </a:rPr>
                  <a:t>VEVs</a:t>
                </a:r>
                <a:r>
                  <a:rPr lang="pt-PT" sz="1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PT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pt-PT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pt-PT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PT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pt-P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PT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PT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pt-PT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pt-P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PT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pt-PT" sz="1800" dirty="0">
                    <a:solidFill>
                      <a:schemeClr val="tx1"/>
                    </a:solidFill>
                  </a:rPr>
                  <a:t>   ,    </a:t>
                </a:r>
                <a14:m>
                  <m:oMath xmlns:m="http://schemas.openxmlformats.org/officeDocument/2006/math">
                    <m:r>
                      <a:rPr lang="pt-PT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𝜒</m:t>
                    </m:r>
                    <m:r>
                      <a:rPr lang="pt-PT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pt-PT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PT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pt-PT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pt-PT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pt-PT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pt-PT" sz="1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1800" dirty="0">
                    <a:solidFill>
                      <a:schemeClr val="tx1"/>
                    </a:solidFill>
                  </a:rPr>
                  <a:t>Devidamente minimizando o potencial e calculado os estados próprios da matriz de massa obtemos os seguintes valores próprios.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sSub>
                            <m:sSubPr>
                              <m:ctrlPr>
                                <a:rPr lang="pt-PT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PT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pt-PT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PT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pt-PT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pt-PT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pt-PT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pt-PT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PT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PT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PT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1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pt-PT" sz="1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pt-PT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1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v</m:t>
                                      </m:r>
                                    </m:e>
                                    <m:sup>
                                      <m:r>
                                        <a:rPr lang="pt-PT" sz="1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PT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PT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1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pt-PT" sz="1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pt-PT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1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pt-PT" sz="1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PT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PT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PT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PT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PT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1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pt-PT" sz="1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pt-PT" sz="1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xv</m:t>
                                  </m:r>
                                </m:e>
                              </m:d>
                            </m:e>
                            <m:sup>
                              <m:r>
                                <a:rPr lang="pt-PT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PT" sz="1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sSub>
                            <m:sSubPr>
                              <m:ctrlPr>
                                <a:rPr lang="pt-PT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PT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pt-PT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PT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pt-PT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pt-PT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pt-PT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pt-PT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PT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PT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PT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1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pt-PT" sz="1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pt-PT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1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v</m:t>
                                      </m:r>
                                    </m:e>
                                    <m:sup>
                                      <m:r>
                                        <a:rPr lang="pt-PT" sz="1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PT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PT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1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pt-PT" sz="1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pt-PT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1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pt-PT" sz="1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PT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PT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PT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PT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PT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1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pt-PT" sz="1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pt-PT" sz="1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xv</m:t>
                                  </m:r>
                                </m:e>
                              </m:d>
                            </m:e>
                            <m:sup>
                              <m:r>
                                <a:rPr lang="pt-PT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PT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E7F5B8B1-258A-41C0-9C22-9316C5A5D2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58" t="-1086" r="-2033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4937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CC7454-4612-4BE7-A029-6F9102157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4.2 - O sector de </a:t>
            </a:r>
            <a:r>
              <a:rPr lang="pt-PT" dirty="0" err="1"/>
              <a:t>Gauge</a:t>
            </a:r>
            <a:r>
              <a:rPr lang="pt-PT" dirty="0"/>
              <a:t> do modelo B-L-SM </a:t>
            </a:r>
          </a:p>
        </p:txBody>
      </p:sp>
      <p:sp>
        <p:nvSpPr>
          <p:cNvPr id="14" name="Marcador de Posição de Conteúdo 2">
            <a:extLst>
              <a:ext uri="{FF2B5EF4-FFF2-40B4-BE49-F238E27FC236}">
                <a16:creationId xmlns:a16="http://schemas.microsoft.com/office/drawing/2014/main" id="{3F667C71-F8EA-4294-BAFD-D6C927864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PT" sz="2400" dirty="0">
                <a:solidFill>
                  <a:schemeClr val="tx1"/>
                </a:solidFill>
              </a:rPr>
              <a:t>Expandindo o sector de </a:t>
            </a:r>
            <a:r>
              <a:rPr lang="pt-PT" sz="2400" dirty="0" err="1">
                <a:solidFill>
                  <a:schemeClr val="tx1"/>
                </a:solidFill>
              </a:rPr>
              <a:t>Gauge</a:t>
            </a:r>
            <a:r>
              <a:rPr lang="pt-PT" sz="2400" dirty="0">
                <a:solidFill>
                  <a:schemeClr val="tx1"/>
                </a:solidFill>
              </a:rPr>
              <a:t> obtemos, </a:t>
            </a:r>
          </a:p>
          <a:p>
            <a:pPr marL="0" indent="0">
              <a:buNone/>
            </a:pPr>
            <a:endParaRPr lang="pt-PT" sz="15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8A63984E-7755-40E1-A4D1-0EAE18299210}"/>
                  </a:ext>
                </a:extLst>
              </p:cNvPr>
              <p:cNvSpPr/>
              <p:nvPr/>
            </p:nvSpPr>
            <p:spPr>
              <a:xfrm>
                <a:off x="0" y="1703239"/>
                <a:ext cx="9144000" cy="12467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  <m:sup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pt-PT" sz="200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</m:e>
                          </m:d>
                        </m:e>
                        <m:sup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</m:d>
                      <m:r>
                        <a:rPr lang="pt-PT" sz="2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pt-PT" sz="2000"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μ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pt-PT" sz="200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t-PT" sz="20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μ</m:t>
                          </m:r>
                        </m:sup>
                      </m:sSup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b>
                        <m:sSub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μ</m:t>
                          </m:r>
                        </m:sub>
                      </m:sSub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pt-PT" sz="20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pt-PT" sz="20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pt-PT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</m:d>
                        </m:e>
                        <m:sup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sup>
                                  </m:sSub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sSubSup>
                                    <m:sSubSup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pt-PT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  <m:sSubSup>
                                    <m:sSubSup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sup>
                                  </m:sSub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e>
                                    <m:sub>
                                      <m: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sup>
                                  </m:s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e>
                                  </m:acc>
                                  <m:sSup>
                                    <m:sSup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e>
                                    <m:sup>
                                      <m: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  <m: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PT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pt-PT" sz="20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pt-PT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  <m:sup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b>
                                  <m: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pt-PT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20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PT" sz="2000" dirty="0"/>
              </a:p>
            </p:txBody>
          </p:sp>
        </mc:Choice>
        <mc:Fallback xmlns="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8A63984E-7755-40E1-A4D1-0EAE182992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03239"/>
                <a:ext cx="9144000" cy="12467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8386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CC7454-4612-4BE7-A029-6F9102157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4.2 - O sector de </a:t>
            </a:r>
            <a:r>
              <a:rPr lang="pt-PT" dirty="0" err="1"/>
              <a:t>Gauge</a:t>
            </a:r>
            <a:r>
              <a:rPr lang="pt-PT" dirty="0"/>
              <a:t> do modelo B-L-SM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3F667C71-F8EA-4294-BAFD-D6C927864F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PT" sz="2400" dirty="0">
                    <a:solidFill>
                      <a:schemeClr val="tx1"/>
                    </a:solidFill>
                  </a:rPr>
                  <a:t>Expandindo o sector de </a:t>
                </a:r>
                <a:r>
                  <a:rPr lang="pt-PT" sz="2400" dirty="0" err="1">
                    <a:solidFill>
                      <a:schemeClr val="tx1"/>
                    </a:solidFill>
                  </a:rPr>
                  <a:t>Gauge</a:t>
                </a:r>
                <a:r>
                  <a:rPr lang="pt-PT" sz="2400" dirty="0">
                    <a:solidFill>
                      <a:schemeClr val="tx1"/>
                    </a:solidFill>
                  </a:rPr>
                  <a:t> obtemos, </a:t>
                </a:r>
              </a:p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400" dirty="0" err="1">
                    <a:solidFill>
                      <a:schemeClr val="tx1"/>
                    </a:solidFill>
                  </a:rPr>
                  <a:t>Diagonalizando</a:t>
                </a:r>
                <a:r>
                  <a:rPr lang="pt-PT" sz="2400" dirty="0"/>
                  <a:t> este sector</a:t>
                </a:r>
                <a:r>
                  <a:rPr lang="pt-PT" sz="2400" dirty="0">
                    <a:solidFill>
                      <a:schemeClr val="tx1"/>
                    </a:solidFill>
                  </a:rPr>
                  <a:t> obtemos os mesmos termos de massas para os bosões W e fotão que no modelo padrão, no entanto para os bosões Z e Z’ as massas agora são dadas por, </a:t>
                </a:r>
              </a:p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  <m: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̃"/>
                                    <m:ctrlP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p>
                                      <m:sSupPr>
                                        <m:ctrlPr>
                                          <a:rPr lang="pt-PT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PT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r>
                                          <a:rPr lang="pt-PT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acc>
                                <m: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+16</m:t>
                                </m:r>
                                <m:sSup>
                                  <m:sSupPr>
                                    <m:ctrlP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pt-PT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pt-PT" sz="2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pt-PT" sz="2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num>
                                          <m:den>
                                            <m:r>
                                              <a:rPr lang="pt-PT" sz="2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′2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∓</m:t>
                        </m:r>
                        <m:f>
                          <m:f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̃"/>
                                <m:ctrlP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</m:num>
                          <m:den>
                            <m:func>
                              <m:funcPr>
                                <m:ctrlP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sSup>
                                      <m:sSupPr>
                                        <m:ctrlPr>
                                          <a:rPr lang="pt-PT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pt-PT" sz="22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γ</m:t>
                                        </m:r>
                                      </m:e>
                                      <m:sup>
                                        <m:r>
                                          <a:rPr lang="pt-PT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  <m:rad>
                              <m:radPr>
                                <m:degHide m:val="on"/>
                                <m:ctrlP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rad>
                          </m:den>
                        </m:f>
                      </m:e>
                    </m:d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,</a:t>
                </a:r>
                <a:r>
                  <a:rPr lang="pt-PT" sz="1500" dirty="0">
                    <a:solidFill>
                      <a:schemeClr val="tx1"/>
                    </a:solidFill>
                  </a:rPr>
                  <a:t>	</a:t>
                </a:r>
              </a:p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5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3F667C71-F8EA-4294-BAFD-D6C927864F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33" t="-1689" r="-1084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A26F7935-3CA9-494E-BA5F-F4041398DD6A}"/>
                  </a:ext>
                </a:extLst>
              </p:cNvPr>
              <p:cNvSpPr/>
              <p:nvPr/>
            </p:nvSpPr>
            <p:spPr>
              <a:xfrm>
                <a:off x="13188" y="1712569"/>
                <a:ext cx="9144000" cy="12467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  <m:sup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pt-PT" sz="200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</m:e>
                          </m:d>
                        </m:e>
                        <m:sup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</m:d>
                      <m:r>
                        <a:rPr lang="pt-PT" sz="2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pt-PT" sz="2000"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μ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pt-PT" sz="200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t-PT" sz="20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μ</m:t>
                          </m:r>
                        </m:sup>
                      </m:sSup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b>
                        <m:sSub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μ</m:t>
                          </m:r>
                        </m:sub>
                      </m:sSub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pt-PT" sz="20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pt-PT" sz="20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pt-PT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</m:d>
                        </m:e>
                        <m:sup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sup>
                                  </m:sSub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sSubSup>
                                    <m:sSubSup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pt-PT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  <m:sSubSup>
                                    <m:sSubSup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sup>
                                  </m:sSub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e>
                                    <m:sub>
                                      <m: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sup>
                                  </m:s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e>
                                  </m:acc>
                                  <m:sSup>
                                    <m:sSup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e>
                                    <m:sup>
                                      <m: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  <m: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PT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pt-PT" sz="20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pt-PT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  <m:sup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b>
                                  <m: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pt-PT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20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PT" sz="2000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A26F7935-3CA9-494E-BA5F-F4041398DD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8" y="1712569"/>
                <a:ext cx="9144000" cy="12467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1522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CC7454-4612-4BE7-A029-6F9102157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4.2 - O sector de </a:t>
            </a:r>
            <a:r>
              <a:rPr lang="pt-PT" dirty="0" err="1"/>
              <a:t>Gauge</a:t>
            </a:r>
            <a:r>
              <a:rPr lang="pt-PT" dirty="0"/>
              <a:t> do modelo B-L-SM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3F667C71-F8EA-4294-BAFD-D6C927864F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  <m: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̃"/>
                                    <m:ctrlP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p>
                                      <m:sSupPr>
                                        <m:ctrlPr>
                                          <a:rPr lang="pt-PT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PT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r>
                                          <a:rPr lang="pt-PT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acc>
                                <m: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+16</m:t>
                                </m:r>
                                <m:sSup>
                                  <m:sSupPr>
                                    <m:ctrlP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pt-PT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pt-PT" sz="2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pt-PT" sz="2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num>
                                          <m:den>
                                            <m:r>
                                              <a:rPr lang="pt-PT" sz="2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′2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∓</m:t>
                        </m:r>
                        <m:f>
                          <m:f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̃"/>
                                <m:ctrlP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</m:num>
                          <m:den>
                            <m:func>
                              <m:funcPr>
                                <m:ctrlP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sSup>
                                      <m:sSupPr>
                                        <m:ctrlPr>
                                          <a:rPr lang="pt-PT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pt-PT" sz="22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γ</m:t>
                                        </m:r>
                                      </m:e>
                                      <m:sup>
                                        <m:r>
                                          <a:rPr lang="pt-PT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  <m:rad>
                              <m:radPr>
                                <m:degHide m:val="on"/>
                                <m:ctrlP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rad>
                          </m:den>
                        </m:f>
                      </m:e>
                    </m:d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,</a:t>
                </a:r>
                <a:r>
                  <a:rPr lang="pt-PT" sz="1500" dirty="0">
                    <a:solidFill>
                      <a:schemeClr val="tx1"/>
                    </a:solidFill>
                  </a:rPr>
                  <a:t>	</a:t>
                </a:r>
              </a:p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onde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p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é um angulo de mistura entre os bosões Z que pode ser relacionado com os “</a:t>
                </a:r>
                <a:r>
                  <a:rPr lang="pt-PT" sz="2200" i="1" dirty="0" err="1">
                    <a:solidFill>
                      <a:schemeClr val="tx1"/>
                    </a:solidFill>
                  </a:rPr>
                  <a:t>couplings</a:t>
                </a:r>
                <a:r>
                  <a:rPr lang="pt-PT" sz="2200" dirty="0">
                    <a:solidFill>
                      <a:schemeClr val="tx1"/>
                    </a:solidFill>
                  </a:rPr>
                  <a:t>” associados aos vários campos de </a:t>
                </a:r>
                <a:r>
                  <a:rPr lang="pt-PT" sz="2200" dirty="0" err="1">
                    <a:solidFill>
                      <a:schemeClr val="tx1"/>
                    </a:solidFill>
                  </a:rPr>
                  <a:t>Gague</a:t>
                </a:r>
                <a:r>
                  <a:rPr lang="pt-PT" sz="2200" dirty="0">
                    <a:solidFill>
                      <a:schemeClr val="tx1"/>
                    </a:solidFill>
                  </a:rPr>
                  <a:t> por,  </a:t>
                </a:r>
              </a:p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5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3F667C71-F8EA-4294-BAFD-D6C927864F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97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CC17C01E-7321-4D92-A4F5-2B5EADD6A658}"/>
                  </a:ext>
                </a:extLst>
              </p:cNvPr>
              <p:cNvSpPr/>
              <p:nvPr/>
            </p:nvSpPr>
            <p:spPr>
              <a:xfrm>
                <a:off x="0" y="4285740"/>
                <a:ext cx="9143999" cy="15658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PT" sz="22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200" i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p>
                                  <m:r>
                                    <a:rPr lang="pt-PT" sz="2200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pt-PT" sz="2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2</m:t>
                          </m:r>
                          <m:acc>
                            <m:accPr>
                              <m:chr m:val="̃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rad>
                            <m:radPr>
                              <m:degHide m:val="on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pt-PT" sz="22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PT" sz="22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pt-PT" sz="22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pt-PT" sz="22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PT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pt-PT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p>
                                            <m:sSupPr>
                                              <m:ctrlPr>
                                                <a:rPr lang="pt-PT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pt-PT" sz="2200" i="1"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p>
                                              <m:r>
                                                <a:rPr lang="pt-PT" sz="2200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acc>
                                      <m: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+16</m:t>
                                      </m:r>
                                      <m:sSup>
                                        <m:sSupPr>
                                          <m:ctrlPr>
                                            <a:rPr lang="pt-PT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PT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pt-PT" sz="2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pt-PT" sz="2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pt-PT" sz="2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PT" sz="22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pt-PT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PT" sz="2200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p>
                                          <m:r>
                                            <a:rPr lang="pt-PT" sz="2200" i="0">
                                              <a:latin typeface="Cambria Math" panose="02040503050406030204" pitchFamily="18" charset="0"/>
                                            </a:rPr>
                                            <m:t>′,2</m:t>
                                          </m:r>
                                        </m:sup>
                                      </m:sSup>
                                      <m: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pt-PT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PT" sz="2200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p>
                                          <m:r>
                                            <a:rPr lang="pt-PT" sz="22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pt-PT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pt-PT" sz="2200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pt-PT" sz="2200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pt-PT" sz="22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pt-PT" sz="22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PT" sz="2200" i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acc>
                                <m:accPr>
                                  <m:chr m:val="̃"/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pt-PT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PT" sz="22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acc>
                              <m:d>
                                <m:d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PT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PT" sz="22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PT" sz="22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pt-PT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PT" sz="22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pt-PT" sz="2200" dirty="0"/>
              </a:p>
            </p:txBody>
          </p:sp>
        </mc:Choice>
        <mc:Fallback xmlns="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CC17C01E-7321-4D92-A4F5-2B5EADD6A6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85740"/>
                <a:ext cx="9143999" cy="15658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4314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CC7454-4612-4BE7-A029-6F9102157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4.3 - Neutrinos direitos no modelo B-L-SM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3FA24BF9-2106-4175-9C9E-62F6C83A47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pt-PT" sz="2000" dirty="0"/>
                  <a:t>No modelo B-L-SM o sector de </a:t>
                </a:r>
                <a:r>
                  <a:rPr lang="pt-PT" sz="2000" dirty="0" err="1"/>
                  <a:t>Yukawa</a:t>
                </a:r>
                <a:r>
                  <a:rPr lang="pt-PT" sz="2000" dirty="0"/>
                  <a:t> inclui os seguintes termos adicionais em relação ao modelo padrão,</a:t>
                </a:r>
              </a:p>
              <a:p>
                <a:pPr marL="0" indent="0">
                  <a:buNone/>
                </a:pPr>
                <a:endParaRPr lang="pt-PT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sSub>
                            <m:sSubPr>
                              <m:ctrlP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𝒴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sub>
                          </m:sSub>
                        </m:sub>
                      </m:sSub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sup>
                      </m:sSubSup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bar>
                        </m:e>
                        <m:sub>
                          <m: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  <m:sub>
                          <m: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̃"/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sSubSup>
                        <m:sSub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  <m:acc>
                        <m:accPr>
                          <m:chr m:val="̿"/>
                          <m:ctrlPr>
                            <a:rPr lang="pt-PT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pt-PT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pt-PT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</m:e>
                      </m:acc>
                      <m:sSubSup>
                        <m:sSub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pt-PT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PT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χ</m:t>
                      </m:r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PT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3FA24BF9-2106-4175-9C9E-62F6C83A47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26" t="-1206" r="-339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7907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CC7454-4612-4BE7-A029-6F9102157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4.3 - Neutrinos direitos no modelo B-L-SM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3FA24BF9-2106-4175-9C9E-62F6C83A47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pt-PT" sz="2000" dirty="0"/>
                  <a:t>No modelo B-L-SM o sector de </a:t>
                </a:r>
                <a:r>
                  <a:rPr lang="pt-PT" sz="2000" dirty="0" err="1"/>
                  <a:t>Yukawa</a:t>
                </a:r>
                <a:r>
                  <a:rPr lang="pt-PT" sz="2000" dirty="0"/>
                  <a:t> inclui os seguintes termos adicionais em relação ao modelo padrão,</a:t>
                </a:r>
              </a:p>
              <a:p>
                <a:pPr marL="0" indent="0">
                  <a:buNone/>
                </a:pPr>
                <a:endParaRPr lang="pt-PT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sSub>
                            <m:sSubPr>
                              <m:ctrlP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𝒴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sub>
                          </m:sSub>
                        </m:sub>
                      </m:sSub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sup>
                      </m:sSubSup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bar>
                        </m:e>
                        <m:sub>
                          <m: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  <m:sub>
                          <m: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̃"/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sSubSup>
                        <m:sSub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  <m:acc>
                        <m:accPr>
                          <m:chr m:val="̿"/>
                          <m:ctrlPr>
                            <a:rPr lang="pt-PT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pt-PT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pt-PT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</m:e>
                      </m:acc>
                      <m:sSubSup>
                        <m:sSub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pt-PT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PT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χ</m:t>
                      </m:r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PT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000" dirty="0">
                    <a:solidFill>
                      <a:schemeClr val="tx1"/>
                    </a:solidFill>
                  </a:rPr>
                  <a:t>Devido aos </a:t>
                </a:r>
                <a:r>
                  <a:rPr lang="pt-PT" sz="2000" dirty="0" err="1">
                    <a:solidFill>
                      <a:schemeClr val="tx1"/>
                    </a:solidFill>
                  </a:rPr>
                  <a:t>VEV’s</a:t>
                </a:r>
                <a:r>
                  <a:rPr lang="pt-PT" sz="2000" dirty="0">
                    <a:solidFill>
                      <a:schemeClr val="tx1"/>
                    </a:solidFill>
                  </a:rPr>
                  <a:t> de ambos os campos existe a geração de massa para os novos neutrinos direitos e esquerdos através do mecanismo </a:t>
                </a:r>
                <a:r>
                  <a:rPr lang="pt-PT" sz="2000" dirty="0" err="1">
                    <a:solidFill>
                      <a:schemeClr val="tx1"/>
                    </a:solidFill>
                  </a:rPr>
                  <a:t>see</a:t>
                </a:r>
                <a:r>
                  <a:rPr lang="pt-PT" sz="2000" dirty="0" err="1"/>
                  <a:t>-saw</a:t>
                </a:r>
                <a:r>
                  <a:rPr lang="pt-PT" sz="2000" dirty="0"/>
                  <a:t>,</a:t>
                </a:r>
                <a:endParaRPr lang="pt-PT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0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sSub>
                            <m:sSubPr>
                              <m:ctrlP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𝒴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sub>
                          </m:sSub>
                        </m:sub>
                      </m:sSub>
                      <m:r>
                        <a:rPr lang="pt-PT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PT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ν</m:t>
                                    </m:r>
                                  </m:e>
                                  <m:sub>
                                    <m:r>
                                      <a:rPr lang="pt-PT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PT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ν</m:t>
                                    </m:r>
                                  </m:e>
                                  <m:sub>
                                    <m:r>
                                      <a:rPr lang="pt-PT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pt-PT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PT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pt-PT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PT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pt-PT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pt-PT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PT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ν</m:t>
                                    </m:r>
                                  </m:e>
                                  <m:sub>
                                    <m:r>
                                      <a:rPr lang="pt-PT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PT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ν</m:t>
                                    </m:r>
                                  </m:e>
                                  <m:sub>
                                    <m:r>
                                      <a:rPr lang="pt-PT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PT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000" dirty="0">
                    <a:solidFill>
                      <a:schemeClr val="tx1"/>
                    </a:solidFill>
                  </a:rPr>
                  <a:t>Onde </a:t>
                </a:r>
                <a14:m>
                  <m:oMath xmlns:m="http://schemas.openxmlformats.org/officeDocument/2006/math">
                    <m:r>
                      <a:rPr lang="pt-PT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pt-PT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sSup>
                      <m:sSupPr>
                        <m:ctrlP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pt-PT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PT" sz="2000" dirty="0">
                    <a:solidFill>
                      <a:schemeClr val="tx1"/>
                    </a:solidFill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pt-PT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P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pt-PT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ν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pt-P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P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pt-PT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pt-PT" sz="2000" dirty="0">
                    <a:solidFill>
                      <a:schemeClr val="tx1"/>
                    </a:solidFill>
                  </a:rPr>
                  <a:t>. </a:t>
                </a:r>
                <a:r>
                  <a:rPr lang="pt-PT" sz="2000" dirty="0" err="1">
                    <a:solidFill>
                      <a:schemeClr val="tx1"/>
                    </a:solidFill>
                  </a:rPr>
                  <a:t>Diagonalizando</a:t>
                </a:r>
                <a:r>
                  <a:rPr lang="pt-PT" sz="2000" dirty="0">
                    <a:solidFill>
                      <a:schemeClr val="tx1"/>
                    </a:solidFill>
                  </a:rPr>
                  <a:t> este sistema para uma base física com neutrinos leves e pesados e obtendo os valores para a massa destes,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b>
                          <m:sSubPr>
                            <m:ctrlPr>
                              <a:rPr lang="pt-P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pt-PT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ν</m:t>
                            </m:r>
                          </m:e>
                          <m:sub>
                            <m:r>
                              <a:rPr lang="pt-P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sub>
                    </m:sSub>
                    <m:r>
                      <a:rPr lang="pt-PT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pt-P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P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pt-P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  <m:sup>
                            <m:r>
                              <a:rPr lang="pt-P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r>
                      <a:rPr lang="pt-PT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PT" sz="2000" dirty="0">
                    <a:solidFill>
                      <a:schemeClr val="tx1"/>
                    </a:solidFill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b>
                          <m:sSubPr>
                            <m:ctrlPr>
                              <a:rPr lang="pt-P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pt-PT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ν</m:t>
                            </m:r>
                          </m:e>
                          <m:sub>
                            <m:r>
                              <a:rPr lang="pt-P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sub>
                    </m:sSub>
                    <m:r>
                      <a:rPr lang="pt-PT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pt-PT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pt-PT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PT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3FA24BF9-2106-4175-9C9E-62F6C83A47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26" t="-2051" r="-339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7407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39510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DD072B-AE6C-4DDA-9EE7-C5DAFF500A27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 w="19050">
            <a:noFill/>
          </a:ln>
        </p:spPr>
        <p:txBody>
          <a:bodyPr wrap="square">
            <a:noAutofit/>
          </a:bodyPr>
          <a:lstStyle/>
          <a:p>
            <a:pPr algn="ctr"/>
            <a:r>
              <a:rPr lang="pt-PT" sz="3500" dirty="0">
                <a:solidFill>
                  <a:schemeClr val="bg1"/>
                </a:solidFill>
              </a:rPr>
              <a:t>5.1 - Parametrização teórica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E3EC39AA-468C-4158-95A7-2F5DA111DF2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4300" y="1633052"/>
            <a:ext cx="4396153" cy="48053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PT" sz="2200" dirty="0"/>
              <a:t>Tivemos como objetivo testar o modelo ao longo de uma parametrização teórica da massa correta do bosão de </a:t>
            </a:r>
            <a:r>
              <a:rPr lang="pt-PT" sz="2200" dirty="0" err="1"/>
              <a:t>Higgs</a:t>
            </a:r>
            <a:r>
              <a:rPr lang="pt-PT" sz="2200" dirty="0"/>
              <a:t> a </a:t>
            </a:r>
            <a:r>
              <a:rPr lang="pt-PT" sz="2200" dirty="0" err="1"/>
              <a:t>tree</a:t>
            </a:r>
            <a:r>
              <a:rPr lang="pt-PT" sz="2200" dirty="0"/>
              <a:t> </a:t>
            </a:r>
            <a:r>
              <a:rPr lang="pt-PT" sz="2200" dirty="0" err="1"/>
              <a:t>level</a:t>
            </a:r>
            <a:r>
              <a:rPr lang="pt-PT" sz="2200" dirty="0"/>
              <a:t>, para tal definimos um valor para ambos </a:t>
            </a:r>
            <a:r>
              <a:rPr lang="pt-PT" sz="2200" dirty="0" err="1"/>
              <a:t>VEVs</a:t>
            </a:r>
            <a:r>
              <a:rPr lang="pt-PT" sz="2200" dirty="0"/>
              <a:t>:</a:t>
            </a:r>
          </a:p>
          <a:p>
            <a:pPr marL="0" indent="0">
              <a:buNone/>
            </a:pPr>
            <a:r>
              <a:rPr lang="pt-PT" sz="2200" dirty="0"/>
              <a:t>X=1000 </a:t>
            </a:r>
            <a:r>
              <a:rPr lang="pt-PT" sz="2200" dirty="0" err="1"/>
              <a:t>GeV</a:t>
            </a:r>
            <a:endParaRPr lang="pt-PT" sz="2200" dirty="0"/>
          </a:p>
          <a:p>
            <a:pPr marL="0" indent="0">
              <a:buNone/>
            </a:pPr>
            <a:r>
              <a:rPr lang="pt-PT" sz="2200" dirty="0"/>
              <a:t>V</a:t>
            </a:r>
            <a:r>
              <a:rPr lang="pt-PT" dirty="0"/>
              <a:t>≈</a:t>
            </a:r>
            <a:r>
              <a:rPr lang="pt-PT" sz="2200" dirty="0"/>
              <a:t>246   </a:t>
            </a:r>
            <a:r>
              <a:rPr lang="pt-PT" sz="2200" dirty="0" err="1"/>
              <a:t>GeV</a:t>
            </a:r>
            <a:endParaRPr lang="pt-PT" sz="2200" dirty="0"/>
          </a:p>
        </p:txBody>
      </p:sp>
      <p:pic>
        <p:nvPicPr>
          <p:cNvPr id="7" name="Picture 2" descr="https://i.gyazo.com/e23f731d86d322322dfe6e8fe4292080.png">
            <a:extLst>
              <a:ext uri="{FF2B5EF4-FFF2-40B4-BE49-F238E27FC236}">
                <a16:creationId xmlns:a16="http://schemas.microsoft.com/office/drawing/2014/main" id="{A0F8024B-DE86-4985-8A47-0B2128FB3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079" y="1158607"/>
            <a:ext cx="4455921" cy="417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D202AB1C-2166-4112-B55D-B1F69DC3EE18}"/>
                  </a:ext>
                </a:extLst>
              </p:cNvPr>
              <p:cNvSpPr/>
              <p:nvPr/>
            </p:nvSpPr>
            <p:spPr>
              <a:xfrm>
                <a:off x="4510453" y="5425393"/>
                <a:ext cx="4519247" cy="6560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pt-P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 −</m:t>
                          </m:r>
                          <m:rad>
                            <m:radPr>
                              <m:degHide m:val="on"/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PT">
                                              <a:latin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>
                                          <m:r>
                                            <a:rPr lang="pt-PT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p>
                                          <m:r>
                                            <a:rPr lang="pt-PT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pt-PT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PT">
                                              <a:latin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>
                                          <m:r>
                                            <a:rPr lang="pt-PT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PT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pt-PT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PT">
                                              <a:latin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>
                                          <m:r>
                                            <a:rPr lang="pt-PT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𝑥𝑣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pt-PT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</m:rad>
                    </m:oMath>
                  </m:oMathPara>
                </a14:m>
                <a:endParaRPr lang="pt-P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D202AB1C-2166-4112-B55D-B1F69DC3EE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453" y="5425393"/>
                <a:ext cx="4519247" cy="6560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5925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BEDB27-E6C5-4906-BB9E-FB72DA3FA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1" y="335902"/>
            <a:ext cx="4396154" cy="1025470"/>
          </a:xfrm>
          <a:noFill/>
          <a:ln w="19050">
            <a:noFill/>
          </a:ln>
        </p:spPr>
        <p:txBody>
          <a:bodyPr wrap="square">
            <a:noAutofit/>
          </a:bodyPr>
          <a:lstStyle/>
          <a:p>
            <a:pPr algn="ctr"/>
            <a:r>
              <a:rPr lang="pt-PT" sz="3500" dirty="0">
                <a:solidFill>
                  <a:schemeClr val="bg1"/>
                </a:solidFill>
              </a:rPr>
              <a:t>5.2 - Scan segundo uma parametrização 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0C879D4-ED7D-4FF4-B37B-30D1A2E15AE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4301" y="1688226"/>
            <a:ext cx="4396154" cy="50671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200" dirty="0">
                <a:solidFill>
                  <a:schemeClr val="tx1"/>
                </a:solidFill>
              </a:rPr>
              <a:t>Feito um Scan alongo desta </a:t>
            </a:r>
            <a:r>
              <a:rPr lang="pt-PT" sz="2200" dirty="0" err="1">
                <a:solidFill>
                  <a:schemeClr val="tx1"/>
                </a:solidFill>
              </a:rPr>
              <a:t>fold</a:t>
            </a:r>
            <a:r>
              <a:rPr lang="pt-PT" sz="2200" dirty="0">
                <a:solidFill>
                  <a:schemeClr val="tx1"/>
                </a:solidFill>
              </a:rPr>
              <a:t> o que observamos é: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200" dirty="0">
                <a:solidFill>
                  <a:schemeClr val="tx1"/>
                </a:solidFill>
              </a:rPr>
              <a:t> Correções quânticas já se afasta bastante do valor esperado.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200" dirty="0"/>
              <a:t>O p</a:t>
            </a:r>
            <a:r>
              <a:rPr lang="pt-PT" sz="2200" dirty="0">
                <a:solidFill>
                  <a:schemeClr val="tx1"/>
                </a:solidFill>
              </a:rPr>
              <a:t>rimeiro </a:t>
            </a:r>
            <a:r>
              <a:rPr lang="pt-PT" sz="2200" dirty="0" err="1">
                <a:solidFill>
                  <a:schemeClr val="tx1"/>
                </a:solidFill>
              </a:rPr>
              <a:t>plot</a:t>
            </a:r>
            <a:r>
              <a:rPr lang="pt-PT" sz="2200" dirty="0">
                <a:solidFill>
                  <a:schemeClr val="tx1"/>
                </a:solidFill>
              </a:rPr>
              <a:t> também pode ser pensado como um mapa de contraste.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200" dirty="0">
                <a:solidFill>
                  <a:schemeClr val="tx1"/>
                </a:solidFill>
              </a:rPr>
              <a:t>A massa do novo </a:t>
            </a:r>
            <a:r>
              <a:rPr lang="pt-PT" sz="2200" dirty="0" err="1">
                <a:solidFill>
                  <a:schemeClr val="tx1"/>
                </a:solidFill>
              </a:rPr>
              <a:t>Higgs</a:t>
            </a:r>
            <a:r>
              <a:rPr lang="pt-PT" sz="2200" dirty="0">
                <a:solidFill>
                  <a:schemeClr val="tx1"/>
                </a:solidFill>
              </a:rPr>
              <a:t> pode ser observada no segundo </a:t>
            </a:r>
            <a:r>
              <a:rPr lang="pt-PT" sz="2200" dirty="0" err="1">
                <a:solidFill>
                  <a:schemeClr val="tx1"/>
                </a:solidFill>
              </a:rPr>
              <a:t>plot</a:t>
            </a:r>
            <a:r>
              <a:rPr lang="pt-PT" sz="2200" dirty="0">
                <a:solidFill>
                  <a:schemeClr val="tx1"/>
                </a:solidFill>
              </a:rPr>
              <a:t>.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9F1F13E-859E-44AD-BA85-AFAC36841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546" y="107749"/>
            <a:ext cx="4510454" cy="3321251"/>
          </a:xfrm>
          <a:prstGeom prst="rect">
            <a:avLst/>
          </a:prstGeom>
        </p:spPr>
      </p:pic>
      <p:pic>
        <p:nvPicPr>
          <p:cNvPr id="8" name="Imagem 7" descr="Uma imagem com mapa, texto&#10;&#10;Descrição gerada com confiança alta">
            <a:extLst>
              <a:ext uri="{FF2B5EF4-FFF2-40B4-BE49-F238E27FC236}">
                <a16:creationId xmlns:a16="http://schemas.microsoft.com/office/drawing/2014/main" id="{2BE9B543-A989-4E25-B6B6-A7D8755CC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546" y="3327347"/>
            <a:ext cx="4510453" cy="297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453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C2126-2C37-407C-8A83-D3A4CF2DE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750" y="85519"/>
            <a:ext cx="3925854" cy="1071478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1 - Motivação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039A525-78D7-4F11-9429-EB38745F353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49226" y="1642188"/>
            <a:ext cx="4361230" cy="52158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400" dirty="0"/>
              <a:t>A teoria quântica utilizada atualmente é o modelo padrão</a:t>
            </a:r>
          </a:p>
          <a:p>
            <a:pPr marL="0" indent="0">
              <a:buNone/>
            </a:pPr>
            <a:endParaRPr lang="pt-PT" sz="2400" dirty="0"/>
          </a:p>
          <a:p>
            <a:pPr marL="0" indent="0">
              <a:buNone/>
            </a:pPr>
            <a:endParaRPr lang="pt-PT" sz="22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5188D2C-7EB8-47F0-8D3B-40CF127DC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604" y="1642188"/>
            <a:ext cx="4274504" cy="339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748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211F5C-6001-48BD-9BAA-96B463E8F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1" y="0"/>
            <a:ext cx="4396154" cy="1350499"/>
          </a:xfrm>
          <a:noFill/>
          <a:ln w="19050">
            <a:noFill/>
          </a:ln>
        </p:spPr>
        <p:txBody>
          <a:bodyPr wrap="square">
            <a:normAutofit/>
          </a:bodyPr>
          <a:lstStyle/>
          <a:p>
            <a:pPr algn="ctr"/>
            <a:r>
              <a:rPr lang="pt-PT" sz="3400" dirty="0">
                <a:solidFill>
                  <a:schemeClr val="bg1"/>
                </a:solidFill>
              </a:rPr>
              <a:t>5.3 - Uma primeira seleção de pontos  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5FFE00B-6B28-471C-88D2-5E7DF906F6D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4301" y="1671346"/>
            <a:ext cx="4396154" cy="47107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200" dirty="0"/>
              <a:t>Selecionado os dados que mais se aproximam da massa observada,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200" dirty="0"/>
              <a:t> Revela uma zona densa de pontos que aparenta descrever um plano.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200" dirty="0"/>
              <a:t>Indica que pode ainda ser uma forma cónica. </a:t>
            </a:r>
          </a:p>
        </p:txBody>
      </p:sp>
      <p:pic>
        <p:nvPicPr>
          <p:cNvPr id="4" name="Marcador de Posição de Conteúdo 4" descr="Uma imagem com mapa, texto&#10;&#10;Descrição gerada com confiança muito alta">
            <a:extLst>
              <a:ext uri="{FF2B5EF4-FFF2-40B4-BE49-F238E27FC236}">
                <a16:creationId xmlns:a16="http://schemas.microsoft.com/office/drawing/2014/main" id="{8C7A617E-0B64-4751-AEB9-792C7313E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547" y="1908110"/>
            <a:ext cx="4396155" cy="304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8150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211F5C-6001-48BD-9BAA-96B463E8FB57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 w="19050">
            <a:noFill/>
          </a:ln>
        </p:spPr>
        <p:txBody>
          <a:bodyPr wrap="square">
            <a:normAutofit fontScale="90000"/>
          </a:bodyPr>
          <a:lstStyle/>
          <a:p>
            <a:pPr algn="ctr"/>
            <a:r>
              <a:rPr lang="pt-PT" sz="3500" dirty="0">
                <a:solidFill>
                  <a:schemeClr val="bg1"/>
                </a:solidFill>
              </a:rPr>
              <a:t>5.4 - Scans aleatórios com  correções quânticas a dois </a:t>
            </a:r>
            <a:r>
              <a:rPr lang="pt-PT" sz="3500" dirty="0" err="1">
                <a:solidFill>
                  <a:schemeClr val="bg1"/>
                </a:solidFill>
              </a:rPr>
              <a:t>loops</a:t>
            </a:r>
            <a:r>
              <a:rPr lang="pt-PT" sz="35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8" name="Marcador de Posição de Conteúdo 4">
            <a:extLst>
              <a:ext uri="{FF2B5EF4-FFF2-40B4-BE49-F238E27FC236}">
                <a16:creationId xmlns:a16="http://schemas.microsoft.com/office/drawing/2014/main" id="{DE39811B-9458-477A-A7DF-A4CEB0A9F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544" y="0"/>
            <a:ext cx="4510455" cy="3429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4E574E4-FFD4-4D02-92D1-DC61D4130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4510454" cy="3429000"/>
          </a:xfrm>
          <a:prstGeom prst="rect">
            <a:avLst/>
          </a:prstGeom>
        </p:spPr>
      </p:pic>
      <p:pic>
        <p:nvPicPr>
          <p:cNvPr id="10" name="Marcador de Posição de Conteúdo 4" descr="Uma imagem com mapa, texto&#10;&#10;Descrição gerada com confiança muito alta">
            <a:extLst>
              <a:ext uri="{FF2B5EF4-FFF2-40B4-BE49-F238E27FC236}">
                <a16:creationId xmlns:a16="http://schemas.microsoft.com/office/drawing/2014/main" id="{1CBBC920-40C9-4183-83AE-25FC53DBD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545" y="3428998"/>
            <a:ext cx="4510454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266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37FBD0-C7B6-4F09-B2DF-3E8CB5FD1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1" y="499719"/>
            <a:ext cx="4392385" cy="699796"/>
          </a:xfrm>
          <a:noFill/>
          <a:ln w="19050">
            <a:noFill/>
          </a:ln>
        </p:spPr>
        <p:txBody>
          <a:bodyPr wrap="square">
            <a:normAutofit/>
          </a:bodyPr>
          <a:lstStyle/>
          <a:p>
            <a:pPr algn="ctr"/>
            <a:r>
              <a:rPr lang="pt-PT" sz="3500" dirty="0">
                <a:solidFill>
                  <a:schemeClr val="bg1"/>
                </a:solidFill>
              </a:rPr>
              <a:t>5.5 - Limites de exclusão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5A83A8B-FC9F-4B4A-8C61-3F67246934D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4301" y="1677282"/>
            <a:ext cx="4396154" cy="4992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200" dirty="0">
                <a:solidFill>
                  <a:schemeClr val="tx1"/>
                </a:solidFill>
              </a:rPr>
              <a:t>Destes selecionados foi calculado </a:t>
            </a:r>
            <a:r>
              <a:rPr lang="pt-PT" sz="2200" dirty="0"/>
              <a:t> os limites de exclusão do sector escalar, </a:t>
            </a:r>
            <a:r>
              <a:rPr lang="pt-PT" sz="2200" dirty="0">
                <a:solidFill>
                  <a:srgbClr val="FF0000"/>
                </a:solidFill>
              </a:rPr>
              <a:t>esta taxa é calculada através da comparação com decaimentos previstos pela teoria e decaimentos observados independentes de modelo. </a:t>
            </a:r>
          </a:p>
          <a:p>
            <a:pPr marL="0" indent="0">
              <a:buNone/>
            </a:pPr>
            <a:r>
              <a:rPr lang="pt-PT" sz="2200" dirty="0">
                <a:solidFill>
                  <a:schemeClr val="tx1"/>
                </a:solidFill>
              </a:rPr>
              <a:t>Excluímos da nossa analise imediatamente todos os pontos que se encontram dentro da zona de exclusão. </a:t>
            </a:r>
          </a:p>
          <a:p>
            <a:pPr marL="0" indent="0">
              <a:buNone/>
            </a:pPr>
            <a:r>
              <a:rPr lang="pt-PT" sz="2200" dirty="0">
                <a:solidFill>
                  <a:srgbClr val="FF0000"/>
                </a:solidFill>
              </a:rPr>
              <a:t>Talvez quero remover a parte a vermelho e por aqui os pontos </a:t>
            </a:r>
            <a:r>
              <a:rPr lang="pt-PT" sz="2200" dirty="0" err="1">
                <a:solidFill>
                  <a:srgbClr val="FF0000"/>
                </a:solidFill>
              </a:rPr>
              <a:t>selcionados</a:t>
            </a:r>
            <a:endParaRPr lang="pt-PT" sz="2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PT" sz="1700" dirty="0">
              <a:solidFill>
                <a:schemeClr val="bg1"/>
              </a:solidFill>
            </a:endParaRPr>
          </a:p>
        </p:txBody>
      </p:sp>
      <p:pic>
        <p:nvPicPr>
          <p:cNvPr id="10" name="Marcador de Posição de Conteúdo 5" descr="Uma imagem com texto, mapa&#10;&#10;Descrição gerada com confiança muito alta">
            <a:extLst>
              <a:ext uri="{FF2B5EF4-FFF2-40B4-BE49-F238E27FC236}">
                <a16:creationId xmlns:a16="http://schemas.microsoft.com/office/drawing/2014/main" id="{5F795C5E-063A-4140-BA84-9D339F856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507" y="3265715"/>
            <a:ext cx="4524985" cy="3275044"/>
          </a:xfrm>
          <a:prstGeom prst="rect">
            <a:avLst/>
          </a:prstGeom>
        </p:spPr>
      </p:pic>
      <p:pic>
        <p:nvPicPr>
          <p:cNvPr id="13" name="Imagem 12" descr="Uma imagem com texto, mapa&#10;&#10;Descrição gerada com confiança muito alta">
            <a:extLst>
              <a:ext uri="{FF2B5EF4-FFF2-40B4-BE49-F238E27FC236}">
                <a16:creationId xmlns:a16="http://schemas.microsoft.com/office/drawing/2014/main" id="{C485CD4A-FF2C-4C5D-AD41-4A3E02033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015" y="174472"/>
            <a:ext cx="4477970" cy="317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1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2351C4-A7F0-41F1-9854-460535584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76" y="23794"/>
            <a:ext cx="4396154" cy="1350499"/>
          </a:xfrm>
          <a:noFill/>
          <a:ln w="19050">
            <a:noFill/>
          </a:ln>
        </p:spPr>
        <p:txBody>
          <a:bodyPr wrap="square">
            <a:norm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</a:rPr>
              <a:t>5.6 - Compatibilidade do sector de </a:t>
            </a:r>
            <a:r>
              <a:rPr lang="pt-PT" dirty="0" err="1">
                <a:solidFill>
                  <a:schemeClr val="bg1"/>
                </a:solidFill>
              </a:rPr>
              <a:t>Higgs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9E8F7D2-D2F0-495E-BBAD-2B0E25F4DFC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4300" y="1621232"/>
            <a:ext cx="4396153" cy="1805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200" dirty="0"/>
              <a:t>Estudamos também a probabilidade destes pontos não excluídos descreverem os estados observados do sector de </a:t>
            </a:r>
            <a:r>
              <a:rPr lang="pt-PT" sz="2200" dirty="0" err="1"/>
              <a:t>Higgs</a:t>
            </a:r>
            <a:r>
              <a:rPr lang="pt-PT" sz="2200" dirty="0"/>
              <a:t> através do programa </a:t>
            </a:r>
            <a:r>
              <a:rPr lang="pt-PT" sz="2200" dirty="0" err="1"/>
              <a:t>HiggsSingals</a:t>
            </a:r>
            <a:r>
              <a:rPr lang="pt-PT" sz="2200" dirty="0"/>
              <a:t>.  </a:t>
            </a:r>
          </a:p>
        </p:txBody>
      </p:sp>
      <p:pic>
        <p:nvPicPr>
          <p:cNvPr id="6" name="Marcador de Posição de Conteúdo 4">
            <a:extLst>
              <a:ext uri="{FF2B5EF4-FFF2-40B4-BE49-F238E27FC236}">
                <a16:creationId xmlns:a16="http://schemas.microsoft.com/office/drawing/2014/main" id="{DF0EE775-AB00-4D85-89FD-061E67F7E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450" y="3426823"/>
            <a:ext cx="4173727" cy="3276375"/>
          </a:xfrm>
          <a:prstGeom prst="rect">
            <a:avLst/>
          </a:prstGeom>
        </p:spPr>
      </p:pic>
      <p:pic>
        <p:nvPicPr>
          <p:cNvPr id="8" name="Imagem 7" descr="Uma imagem com texto, mapa&#10;&#10;Descrição gerada com confiança muito alta">
            <a:extLst>
              <a:ext uri="{FF2B5EF4-FFF2-40B4-BE49-F238E27FC236}">
                <a16:creationId xmlns:a16="http://schemas.microsoft.com/office/drawing/2014/main" id="{B144E295-B7AA-4D22-9264-12C37C004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471" y="0"/>
            <a:ext cx="4082226" cy="3242464"/>
          </a:xfrm>
          <a:prstGeom prst="rect">
            <a:avLst/>
          </a:prstGeom>
        </p:spPr>
      </p:pic>
      <p:pic>
        <p:nvPicPr>
          <p:cNvPr id="7" name="Marcador de Posição de Conteúdo 4" descr="Uma imagem com texto, mapa&#10;&#10;Descrição gerada com confiança muito alta">
            <a:extLst>
              <a:ext uri="{FF2B5EF4-FFF2-40B4-BE49-F238E27FC236}">
                <a16:creationId xmlns:a16="http://schemas.microsoft.com/office/drawing/2014/main" id="{D8CDACAD-B819-49A4-B5EC-D7D8DD9548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2" y="3429000"/>
            <a:ext cx="4272580" cy="340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2252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4D0F1D-8910-4562-A9A4-8536C86A4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46" y="66857"/>
            <a:ext cx="4396154" cy="1350499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5.7 - Bissecções do gráfico de probabilidade  </a:t>
            </a:r>
          </a:p>
        </p:txBody>
      </p:sp>
      <p:pic>
        <p:nvPicPr>
          <p:cNvPr id="1026" name="Picture 2" descr="https://i.gyazo.com/0a2d6af715bfa8f1d0b993e33bd0bf6e.png">
            <a:extLst>
              <a:ext uri="{FF2B5EF4-FFF2-40B4-BE49-F238E27FC236}">
                <a16:creationId xmlns:a16="http://schemas.microsoft.com/office/drawing/2014/main" id="{5AD1841E-6363-428C-9953-11581E38B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297" y="0"/>
            <a:ext cx="445070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.gyazo.com/b0ac7bc0166daa957946bf0e18666eb1.png">
            <a:extLst>
              <a:ext uri="{FF2B5EF4-FFF2-40B4-BE49-F238E27FC236}">
                <a16:creationId xmlns:a16="http://schemas.microsoft.com/office/drawing/2014/main" id="{87C7A980-A4DF-4CF4-99F3-509AB249A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298" y="3429000"/>
            <a:ext cx="445070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i.gyazo.com/84b341931d368854f3cd6fb5eb2822e2.png">
            <a:extLst>
              <a:ext uri="{FF2B5EF4-FFF2-40B4-BE49-F238E27FC236}">
                <a16:creationId xmlns:a16="http://schemas.microsoft.com/office/drawing/2014/main" id="{C3E4315E-5DA2-45FF-B877-D03BEBF75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4450702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4224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Marcador de Posição de Conteúdo 2">
            <a:extLst>
              <a:ext uri="{FF2B5EF4-FFF2-40B4-BE49-F238E27FC236}">
                <a16:creationId xmlns:a16="http://schemas.microsoft.com/office/drawing/2014/main" id="{3CC18B4E-2E6F-4BF8-B405-FDAD2D550B4F}"/>
              </a:ext>
            </a:extLst>
          </p:cNvPr>
          <p:cNvSpPr txBox="1">
            <a:spLocks/>
          </p:cNvSpPr>
          <p:nvPr/>
        </p:nvSpPr>
        <p:spPr>
          <a:xfrm>
            <a:off x="534971" y="18440"/>
            <a:ext cx="8074057" cy="120726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ts val="600"/>
              </a:spcAft>
              <a:buNone/>
            </a:pPr>
            <a:r>
              <a:rPr lang="pt-PT" sz="4700" dirty="0">
                <a:latin typeface="+mj-lt"/>
                <a:ea typeface="+mj-ea"/>
                <a:cs typeface="+mj-cs"/>
              </a:rPr>
              <a:t>5</a:t>
            </a:r>
            <a:r>
              <a:rPr lang="pt-PT" sz="4700" kern="1200" dirty="0">
                <a:latin typeface="+mj-lt"/>
                <a:ea typeface="+mj-ea"/>
                <a:cs typeface="+mj-cs"/>
              </a:rPr>
              <a:t>.8 - Limites associados ao bosão Z’ </a:t>
            </a:r>
          </a:p>
        </p:txBody>
      </p:sp>
      <p:pic>
        <p:nvPicPr>
          <p:cNvPr id="8" name="Picture 2" descr="https://i.gyazo.com/81eb7732a301dd61a12efa86e1e8af83.png">
            <a:extLst>
              <a:ext uri="{FF2B5EF4-FFF2-40B4-BE49-F238E27FC236}">
                <a16:creationId xmlns:a16="http://schemas.microsoft.com/office/drawing/2014/main" id="{60C14D44-21AB-4B07-829C-ADF4A427C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385" y="1583294"/>
            <a:ext cx="7473820" cy="172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Marcador de Posição de Conteúdo 2">
                <a:extLst>
                  <a:ext uri="{FF2B5EF4-FFF2-40B4-BE49-F238E27FC236}">
                    <a16:creationId xmlns:a16="http://schemas.microsoft.com/office/drawing/2014/main" id="{8123551C-77B2-4698-A2E3-8CFD65B9C2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" y="3429000"/>
                <a:ext cx="9144000" cy="29064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PT" sz="1800" dirty="0">
                    <a:solidFill>
                      <a:schemeClr val="tx1"/>
                    </a:solidFill>
                  </a:rPr>
                  <a:t>Tendo em conta estes constrangimentos experimentais uma observação rápida da expressão associada a massa do novo bosão de </a:t>
                </a:r>
                <a:r>
                  <a:rPr lang="pt-PT" sz="1800" dirty="0" err="1">
                    <a:solidFill>
                      <a:schemeClr val="tx1"/>
                    </a:solidFill>
                  </a:rPr>
                  <a:t>Gauge</a:t>
                </a:r>
                <a:r>
                  <a:rPr lang="pt-PT" sz="1800" dirty="0">
                    <a:solidFill>
                      <a:schemeClr val="tx1"/>
                    </a:solidFill>
                  </a:rPr>
                  <a:t>,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pt-PT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P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pt-P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pt-PT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pt-PT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pt-PT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P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pt-PT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pt-PT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P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pt-PT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PT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pt-PT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pt-PT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  <m:r>
                      <a:rPr lang="pt-PT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pt-P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pt-P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pt-P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PT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PT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pt-PT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pt-PT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PT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̃"/>
                                    <m:ctrlP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p>
                                      <m:sSupPr>
                                        <m:ctrlPr>
                                          <a:rPr lang="pt-PT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PT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r>
                                          <a:rPr lang="pt-PT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acc>
                                <m:r>
                                  <a:rPr lang="pt-PT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+16</m:t>
                                </m:r>
                                <m:sSup>
                                  <m:sSupPr>
                                    <m:ctrlP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pt-PT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pt-PT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pt-PT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num>
                                          <m:den>
                                            <m:r>
                                              <a:rPr lang="pt-PT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PT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′2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PT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pt-PT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pt-PT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∓</m:t>
                        </m:r>
                        <m:f>
                          <m:fPr>
                            <m:ctrlPr>
                              <a:rPr lang="pt-PT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̃"/>
                                <m:ctrlPr>
                                  <a:rPr lang="pt-PT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PT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</m:num>
                          <m:den>
                            <m:func>
                              <m:funcPr>
                                <m:ctrlPr>
                                  <a:rPr lang="pt-PT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pt-PT" sz="1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sSup>
                                      <m:sSupPr>
                                        <m:ctrlPr>
                                          <a:rPr lang="pt-PT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pt-PT" sz="18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γ</m:t>
                                        </m:r>
                                      </m:e>
                                      <m:sup>
                                        <m:r>
                                          <a:rPr lang="pt-PT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  <m:rad>
                              <m:radPr>
                                <m:degHide m:val="on"/>
                                <m:ctrlPr>
                                  <a:rPr lang="pt-PT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PT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pt-P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rad>
                          </m:den>
                        </m:f>
                      </m:e>
                    </m:d>
                  </m:oMath>
                </a14:m>
                <a:r>
                  <a:rPr lang="pt-PT" sz="1800" dirty="0">
                    <a:solidFill>
                      <a:schemeClr val="tx1"/>
                    </a:solidFill>
                  </a:rPr>
                  <a:t> ,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PT" sz="1800" dirty="0">
                    <a:solidFill>
                      <a:schemeClr val="tx1"/>
                    </a:solidFill>
                  </a:rPr>
                  <a:t>devido à escala relativa dos </a:t>
                </a:r>
                <a:r>
                  <a:rPr lang="pt-PT" sz="1800" dirty="0" err="1">
                    <a:solidFill>
                      <a:schemeClr val="tx1"/>
                    </a:solidFill>
                  </a:rPr>
                  <a:t>VEVs</a:t>
                </a:r>
                <a:r>
                  <a:rPr lang="pt-PT" sz="1800" dirty="0">
                    <a:solidFill>
                      <a:schemeClr val="tx1"/>
                    </a:solidFill>
                  </a:rPr>
                  <a:t> podemos aproximar a massa do bosão exótico Z’ a,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p>
                            <m:sSupPr>
                              <m:ctrlPr>
                                <a:rPr lang="pt-PT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pt-PT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pt-PT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sSubSup>
                        <m:sSubSupPr>
                          <m:ctrlP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PT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pt-PT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PT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PT" sz="18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1800" dirty="0">
                    <a:solidFill>
                      <a:srgbClr val="FF0000"/>
                    </a:solidFill>
                  </a:rPr>
                  <a:t>O que significa que o acoplamento de </a:t>
                </a:r>
                <a:r>
                  <a:rPr lang="pt-PT" sz="1800" dirty="0" err="1">
                    <a:solidFill>
                      <a:srgbClr val="FF0000"/>
                    </a:solidFill>
                  </a:rPr>
                  <a:t>Gauge</a:t>
                </a:r>
                <a:r>
                  <a:rPr lang="pt-PT" sz="1800" dirty="0">
                    <a:solidFill>
                      <a:srgbClr val="FF0000"/>
                    </a:solidFill>
                  </a:rPr>
                  <a:t> prime para o caso estudado tem o valor mínimo de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PT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PT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b>
                          <m:sSubPr>
                            <m:ctrlPr>
                              <a:rPr lang="pt-PT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pt-PT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sub>
                      <m:sup>
                        <m:r>
                          <a:rPr lang="pt-PT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pt-PT" sz="1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pt-PT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pt-PT" sz="1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Marcador de Posição de Conteúdo 2">
                <a:extLst>
                  <a:ext uri="{FF2B5EF4-FFF2-40B4-BE49-F238E27FC236}">
                    <a16:creationId xmlns:a16="http://schemas.microsoft.com/office/drawing/2014/main" id="{8123551C-77B2-4698-A2E3-8CFD65B9C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3429000"/>
                <a:ext cx="9144000" cy="2906485"/>
              </a:xfrm>
              <a:prstGeom prst="rect">
                <a:avLst/>
              </a:prstGeom>
              <a:blipFill>
                <a:blip r:embed="rId3"/>
                <a:stretch>
                  <a:fillRect l="-533" t="-2101" r="-867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9559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234DD7-8A18-4A37-A334-6CCD6577B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6 - Conclusões 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166AC8E-E1F3-4957-8C5A-AD2DA2798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PT" sz="2300" dirty="0"/>
              <a:t> O que fizemos neste projeto foi estudar as falhas do modelo padrão e explorar uma alternativa o modelo B-L-SM, focamo-nos principalmente no sector de </a:t>
            </a:r>
            <a:r>
              <a:rPr lang="pt-PT" sz="2300" dirty="0" err="1"/>
              <a:t>Higgs</a:t>
            </a:r>
            <a:r>
              <a:rPr lang="pt-PT" sz="2300" dirty="0"/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300" dirty="0"/>
              <a:t>A nossa analise deste modelo aparenta mostrar que se encontra quase excluído ou descoberto mas existindo condições para que este consiga com alta probabilidade descrever o campo de </a:t>
            </a:r>
            <a:r>
              <a:rPr lang="pt-PT" sz="2300" dirty="0" err="1"/>
              <a:t>Higgs</a:t>
            </a:r>
            <a:r>
              <a:rPr lang="pt-PT" sz="2300" dirty="0"/>
              <a:t> pode ainda ser validado.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300" dirty="0">
                <a:solidFill>
                  <a:srgbClr val="FF0000"/>
                </a:solidFill>
              </a:rPr>
              <a:t>O que posso dizer do bosão Z’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300" dirty="0">
                <a:solidFill>
                  <a:srgbClr val="FF0000"/>
                </a:solidFill>
              </a:rPr>
              <a:t>O que posso dizer dos neutrinos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300" dirty="0"/>
              <a:t> Este modelo continua com problemas não explicando dois dos problemas referidos no inicio do trabalho, nomeadamente a Matéria e energia escura e a Assimetria entre matéria e anti matéria </a:t>
            </a:r>
          </a:p>
          <a:p>
            <a:pPr>
              <a:buFont typeface="Wingdings" panose="05000000000000000000" pitchFamily="2" charset="2"/>
              <a:buChar char="§"/>
            </a:pPr>
            <a:endParaRPr lang="pt-PT" sz="1700" dirty="0"/>
          </a:p>
        </p:txBody>
      </p:sp>
    </p:spTree>
    <p:extLst>
      <p:ext uri="{BB962C8B-B14F-4D97-AF65-F5344CB8AC3E}">
        <p14:creationId xmlns:p14="http://schemas.microsoft.com/office/powerpoint/2010/main" val="2717561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C2126-2C37-407C-8A83-D3A4CF2DE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750" y="85519"/>
            <a:ext cx="3925854" cy="1071478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1 - Motivação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039A525-78D7-4F11-9429-EB38745F353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49226" y="1642188"/>
            <a:ext cx="4361230" cy="52158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400" dirty="0"/>
              <a:t>A teoria quântica utilizada atualmente é o modelo padrão</a:t>
            </a:r>
          </a:p>
          <a:p>
            <a:pPr marL="0" indent="0">
              <a:buNone/>
            </a:pPr>
            <a:endParaRPr lang="pt-PT" sz="2400" dirty="0"/>
          </a:p>
          <a:p>
            <a:pPr marL="0" indent="0">
              <a:buNone/>
            </a:pPr>
            <a:r>
              <a:rPr lang="pt-PT" sz="2400" dirty="0"/>
              <a:t>Problemas com o modelo padrão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400" dirty="0"/>
              <a:t>Massas de neutrinos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400" dirty="0"/>
              <a:t>Matéria e energia escura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400" dirty="0"/>
              <a:t>Assimetria entre matéria e anti matéria </a:t>
            </a:r>
          </a:p>
          <a:p>
            <a:pPr>
              <a:buFont typeface="Wingdings" panose="05000000000000000000" pitchFamily="2" charset="2"/>
              <a:buChar char="§"/>
            </a:pPr>
            <a:endParaRPr lang="pt-PT" sz="2400" dirty="0"/>
          </a:p>
          <a:p>
            <a:pPr marL="0" indent="0">
              <a:buNone/>
            </a:pPr>
            <a:endParaRPr lang="pt-PT" sz="22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5188D2C-7EB8-47F0-8D3B-40CF127DC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604" y="1642188"/>
            <a:ext cx="4274504" cy="339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545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C2126-2C37-407C-8A83-D3A4CF2DE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750" y="85519"/>
            <a:ext cx="3925854" cy="1071478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1 - Motivação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039A525-78D7-4F11-9429-EB38745F353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49226" y="1642188"/>
            <a:ext cx="4361230" cy="52158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PT" sz="2400" dirty="0"/>
              <a:t>A teoria quântica utilizada atualmente é o modelo padrão</a:t>
            </a:r>
          </a:p>
          <a:p>
            <a:pPr marL="0" indent="0">
              <a:buNone/>
            </a:pPr>
            <a:endParaRPr lang="pt-PT" sz="2400" dirty="0"/>
          </a:p>
          <a:p>
            <a:pPr marL="0" indent="0">
              <a:buNone/>
            </a:pPr>
            <a:r>
              <a:rPr lang="pt-PT" sz="2400" dirty="0"/>
              <a:t>Problemas com o modelo padrão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400" dirty="0"/>
              <a:t>Massas de neutrinos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400" dirty="0"/>
              <a:t>Matéria e energia escura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400" dirty="0"/>
              <a:t>Assimetria entre matéria e anti matéria </a:t>
            </a:r>
          </a:p>
          <a:p>
            <a:pPr>
              <a:buFont typeface="Wingdings" panose="05000000000000000000" pitchFamily="2" charset="2"/>
              <a:buChar char="§"/>
            </a:pPr>
            <a:endParaRPr lang="pt-PT" sz="2400" dirty="0"/>
          </a:p>
          <a:p>
            <a:pPr marL="0" indent="0">
              <a:buNone/>
            </a:pPr>
            <a:r>
              <a:rPr lang="pt-PT" sz="2400" dirty="0"/>
              <a:t>Existem muitos candidatos para substituir ou estender o  modelo padrão, um deles é o modelo B-L-SM que iremos apresentar. </a:t>
            </a:r>
          </a:p>
          <a:p>
            <a:pPr marL="0" indent="0">
              <a:buNone/>
            </a:pPr>
            <a:endParaRPr lang="pt-PT" sz="22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5188D2C-7EB8-47F0-8D3B-40CF127DC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604" y="1642188"/>
            <a:ext cx="4274504" cy="339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40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1CF07C-481E-49EB-92BF-B321DC34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2.1 - Formalismo</a:t>
            </a:r>
            <a:endParaRPr lang="pt-PT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4CEEA2CE-595B-4EA5-A13F-F6895964FB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Iremos abordar física de partículas com formalismo lagrangiano cujo elemento fundamental é a ação,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𝒮</m:t>
                      </m:r>
                      <m:r>
                        <a:rPr lang="pt-PT" sz="2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pt-PT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pt-PT" sz="2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</m:nary>
                      <m:r>
                        <a:rPr lang="pt-PT" sz="2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r>
                        <m:rPr>
                          <m:sty m:val="p"/>
                        </m:rPr>
                        <a:rPr lang="pt-PT" sz="2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dt</m:t>
                      </m:r>
                      <m:r>
                        <a:rPr lang="pt-PT" sz="2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pt-PT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pt-PT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  <m:r>
                            <a:rPr lang="pt-PT" sz="2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pt-PT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pt-PT" sz="2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r>
                                <a:rPr lang="pt-PT" sz="2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PT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PT" sz="2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pt-PT" sz="2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</m:d>
                        </m:e>
                      </m:nary>
                      <m:r>
                        <a:rPr lang="pt-PT" sz="2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sSup>
                        <m:sSupPr>
                          <m:ctrlPr>
                            <a:rPr lang="pt-PT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pt-PT" sz="2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pt-PT" sz="2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 ,</m:t>
                      </m:r>
                    </m:oMath>
                  </m:oMathPara>
                </a14:m>
                <a:endParaRPr lang="pt-PT" sz="26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pelo principio de mínima ação,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pt-PT" sz="2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𝒮</m:t>
                      </m:r>
                      <m:r>
                        <a:rPr lang="pt-PT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PT" sz="26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obtemos as equações de Euler-Lagrange, </a:t>
                </a: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μ</m:t>
                          </m:r>
                        </m:sub>
                      </m:sSub>
                      <m:d>
                        <m:dPr>
                          <m:ctrlPr>
                            <a:rPr lang="pt-PT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PT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PT" sz="2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PT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pt-PT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  <m:r>
                                    <a:rPr lang="pt-PT" sz="2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pt-PT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sz="26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PT" sz="26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pt-PT" sz="2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</m:d>
                            </m:num>
                            <m:den>
                              <m:r>
                                <a:rPr lang="pt-PT" sz="2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d>
                                <m:dPr>
                                  <m:ctrlPr>
                                    <a:rPr lang="pt-PT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PT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sz="26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PT" sz="26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pt-PT" sz="2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</m:d>
                            </m:den>
                          </m:f>
                        </m:e>
                      </m:d>
                      <m:r>
                        <a:rPr lang="pt-PT" sz="2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PT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pt-PT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pt-PT" sz="2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r>
                                <a:rPr lang="pt-PT" sz="2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PT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PT" sz="2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pt-PT" sz="2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</m:d>
                        </m:num>
                        <m:den>
                          <m:r>
                            <a:rPr lang="pt-PT" sz="2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pt-PT" sz="2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</m:den>
                      </m:f>
                      <m:r>
                        <a:rPr lang="pt-PT" sz="2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=0 ,</m:t>
                      </m:r>
                    </m:oMath>
                  </m:oMathPara>
                </a14:m>
                <a:endParaRPr lang="pt-PT" sz="2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4CEEA2CE-595B-4EA5-A13F-F6895964FB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97" t="-1568" r="-1220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851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A4F61-5543-4A2A-89ED-8EF0C5280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2.2 - Simetria e o Teorema de </a:t>
            </a:r>
            <a:r>
              <a:rPr lang="pt-PT" dirty="0" err="1"/>
              <a:t>Noether</a:t>
            </a:r>
            <a:r>
              <a:rPr lang="pt-PT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758CF9BD-2B28-4CC0-B395-8C3CBDF2EB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Se ao aplicarmos uma transformação continua ao sistema,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PT" sz="2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ϕ</m:t>
                      </m:r>
                      <m:r>
                        <a:rPr lang="pt-PT" sz="2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pt-PT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ϕ</m:t>
                          </m:r>
                        </m:e>
                        <m:sup>
                          <m:r>
                            <a:rPr lang="pt-PT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pt-PT" sz="2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PT" sz="2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ϕ</m:t>
                      </m:r>
                      <m:r>
                        <a:rPr lang="pt-PT" sz="2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+ </m:t>
                      </m:r>
                      <m:r>
                        <m:rPr>
                          <m:sty m:val="p"/>
                        </m:rPr>
                        <a:rPr lang="pt-PT" sz="2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δϕ</m:t>
                      </m:r>
                      <m:r>
                        <a:rPr lang="pt-PT" sz="2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PT" sz="26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e esta transformação deixar as dinâmicas do sistema invariantes,</a:t>
                </a:r>
              </a:p>
              <a:p>
                <a:pPr marL="0" indent="0" algn="ctr">
                  <a:buNone/>
                </a:pPr>
                <a:r>
                  <a:rPr lang="pt-PT" sz="2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PT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pt-PT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PT" sz="2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pt-PT" sz="2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PT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pt-PT" sz="2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μ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pt-PT" sz="2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pt-PT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PT" sz="2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PT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pt-PT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PT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PT" sz="2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p>
                            <m:r>
                              <a:rPr lang="pt-PT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pt-PT" sz="2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PT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pt-PT" sz="2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μ</m:t>
                            </m:r>
                          </m:sub>
                        </m:sSub>
                        <m:sSup>
                          <m:sSupPr>
                            <m:ctrlPr>
                              <a:rPr lang="pt-PT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PT" sz="2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p>
                            <m:r>
                              <a:rPr lang="pt-PT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pt-PT" sz="2600" dirty="0">
                    <a:solidFill>
                      <a:schemeClr val="tx1"/>
                    </a:solidFill>
                  </a:rPr>
                  <a:t>,</a:t>
                </a: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deixa o sistema invariante. Para uma transformação genérica dizemos que o sistema têm uma simetria perante esse tipo de transformações. </a:t>
                </a: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O teorema de </a:t>
                </a:r>
                <a:r>
                  <a:rPr lang="pt-PT" sz="2200" dirty="0" err="1">
                    <a:solidFill>
                      <a:schemeClr val="tx1"/>
                    </a:solidFill>
                  </a:rPr>
                  <a:t>Noether</a:t>
                </a:r>
                <a:r>
                  <a:rPr lang="pt-PT" sz="2200" dirty="0">
                    <a:solidFill>
                      <a:schemeClr val="tx1"/>
                    </a:solidFill>
                  </a:rPr>
                  <a:t> enuncia que cada simetria continua têm associada uma corrente e carga conservada.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pt-PT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p>
                        <m:sSupPr>
                          <m:ctrlPr>
                            <a:rPr lang="pt-PT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pt-PT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pt-PT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         </m:t>
                      </m:r>
                      <m:r>
                        <a:rPr lang="pt-PT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pt-PT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pt-PT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pt-PT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e>
                            <m:sup>
                              <m:r>
                                <a:rPr lang="pt-PT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PT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lang="pt-PT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pt-PT" sz="2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nary>
                    </m:oMath>
                  </m:oMathPara>
                </a14:m>
                <a:endParaRPr lang="pt-PT" sz="2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758CF9BD-2B28-4CC0-B395-8C3CBDF2EB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97" t="-1568" r="-1491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ixaDeTexto 3">
            <a:extLst>
              <a:ext uri="{FF2B5EF4-FFF2-40B4-BE49-F238E27FC236}">
                <a16:creationId xmlns:a16="http://schemas.microsoft.com/office/drawing/2014/main" id="{A8056D34-92DE-4B7A-9885-9EC9DD963DCF}"/>
              </a:ext>
            </a:extLst>
          </p:cNvPr>
          <p:cNvSpPr txBox="1"/>
          <p:nvPr/>
        </p:nvSpPr>
        <p:spPr>
          <a:xfrm>
            <a:off x="4842587" y="5583596"/>
            <a:ext cx="13322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500" i="1" dirty="0"/>
              <a:t>Todo o espaço</a:t>
            </a:r>
          </a:p>
        </p:txBody>
      </p:sp>
    </p:spTree>
    <p:extLst>
      <p:ext uri="{BB962C8B-B14F-4D97-AF65-F5344CB8AC3E}">
        <p14:creationId xmlns:p14="http://schemas.microsoft.com/office/powerpoint/2010/main" val="4097018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A45CDD-C24A-44F5-BC09-F4EA7E6E9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2.3 - Quebra espontânea de uma simetria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9A758645-33FC-4FEA-8615-755A759475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PT" sz="2200" dirty="0"/>
                  <a:t>Para introduzir alguns conceitos usamos o exemplo do Lagrangiano </a:t>
                </a:r>
                <a:r>
                  <a:rPr lang="pt-PT" sz="2200" dirty="0">
                    <a:solidFill>
                      <a:schemeClr val="tx1"/>
                    </a:solidFill>
                  </a:rPr>
                  <a:t>associado com uma teoria escalar complexa,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PT" sz="2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pt-PT" sz="2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PT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PT" sz="2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pt-PT" sz="2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</m:d>
                        </m:e>
                        <m:sup>
                          <m:r>
                            <a:rPr lang="pt-PT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pt-PT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PT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sz="2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PT" sz="2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pt-PT" sz="2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</m:d>
                      <m:r>
                        <a:rPr lang="pt-PT" sz="2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pt-PT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p>
                          <m:r>
                            <a:rPr lang="pt-PT" sz="2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PT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PT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p>
                              <m:r>
                                <a:rPr lang="pt-PT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pt-PT" sz="2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</m:d>
                      <m:r>
                        <a:rPr lang="pt-PT" sz="2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t-PT" sz="2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pt-PT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p>
                                  <m:r>
                                    <a:rPr lang="pt-PT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pt-PT" sz="2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</m:d>
                        </m:e>
                        <m:sup>
                          <m:r>
                            <a:rPr lang="pt-PT" sz="2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2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PT" sz="26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e>
                      <m:sup>
                        <m: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for um parâmetro positivo temos um mínimo em,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PT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9A758645-33FC-4FEA-8615-755A759475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97" t="-1568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4" descr="https://i.gyazo.com/c80f2d6374abdcc753374f70992459dd.png">
            <a:extLst>
              <a:ext uri="{FF2B5EF4-FFF2-40B4-BE49-F238E27FC236}">
                <a16:creationId xmlns:a16="http://schemas.microsoft.com/office/drawing/2014/main" id="{988B9B5A-8851-41ED-A951-4ECDD780A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302" y="3104200"/>
            <a:ext cx="4543409" cy="322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413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A45CDD-C24A-44F5-BC09-F4EA7E6E9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2.3 - Quebra espontânea de uma simetria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9A758645-33FC-4FEA-8615-755A759475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no entanto tomando valores negativos para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e>
                      <m:sup>
                        <m: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muda o mínimo do campo para um valor diferente de zero,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PT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 </m:t>
                    </m:r>
                    <m:sSub>
                      <m:sSubPr>
                        <m:ctrlPr>
                          <a:rPr lang="pt-PT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pt-PT" sz="2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pt-PT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pt-PT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pt-PT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PT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PT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PT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pt-PT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PT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pt-PT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pt-PT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pt-PT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rad>
                    <m:r>
                      <a:rPr lang="pt-PT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pt-PT" sz="2600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Mudando o campo para o mínimo</a:t>
                </a:r>
                <a:r>
                  <a:rPr lang="pt-PT" sz="26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pt-PT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PT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pt-PT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→ </m:t>
                    </m:r>
                    <m:r>
                      <m:rPr>
                        <m:sty m:val="p"/>
                      </m:rPr>
                      <a:rPr lang="pt-PT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η</m:t>
                    </m:r>
                    <m:r>
                      <a:rPr lang="pt-PT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pt-PT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pt-PT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) + </m:t>
                    </m:r>
                    <m:r>
                      <a:rPr lang="pt-PT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pt-PT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 + </m:t>
                    </m:r>
                    <m:r>
                      <m:rPr>
                        <m:sty m:val="p"/>
                      </m:rPr>
                      <a:rPr lang="pt-PT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pt-PT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 </m:t>
                    </m:r>
                    <m:r>
                      <m:rPr>
                        <m:sty m:val="p"/>
                      </m:rPr>
                      <a:rPr lang="pt-PT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ϵ</m:t>
                    </m:r>
                    <m:r>
                      <a:rPr lang="pt-PT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pt-PT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pt-PT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PT" sz="2600" dirty="0">
                    <a:solidFill>
                      <a:schemeClr val="tx1"/>
                    </a:solidFill>
                  </a:rPr>
                  <a:t>, </a:t>
                </a: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200" dirty="0"/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9A758645-33FC-4FEA-8615-755A759475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97" t="-1448" r="-1287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https://i.gyazo.com/f45c08352bb4a26fbdcb8965ec44dba7.png">
            <a:extLst>
              <a:ext uri="{FF2B5EF4-FFF2-40B4-BE49-F238E27FC236}">
                <a16:creationId xmlns:a16="http://schemas.microsoft.com/office/drawing/2014/main" id="{44BF7499-16FE-4061-807A-282F57414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996" y="3429000"/>
            <a:ext cx="4144383" cy="290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82907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tiva">
  <a:themeElements>
    <a:clrScheme name="Retrospetiv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Retrospetiva</Template>
  <TotalTime>669</TotalTime>
  <Words>1953</Words>
  <Application>Microsoft Office PowerPoint</Application>
  <PresentationFormat>Apresentação no Ecrã (4:3)</PresentationFormat>
  <Paragraphs>230</Paragraphs>
  <Slides>36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Wingdings</vt:lpstr>
      <vt:lpstr>Retrospetiva</vt:lpstr>
      <vt:lpstr>Phenomenology of the minimal  B - L extension of the Standard Model</vt:lpstr>
      <vt:lpstr>Conteúdo </vt:lpstr>
      <vt:lpstr>1 - Motivação</vt:lpstr>
      <vt:lpstr>1 - Motivação</vt:lpstr>
      <vt:lpstr>1 - Motivação</vt:lpstr>
      <vt:lpstr>2.1 - Formalismo</vt:lpstr>
      <vt:lpstr>2.2 - Simetria e o Teorema de Noether </vt:lpstr>
      <vt:lpstr>2.3 - Quebra espontânea de uma simetria </vt:lpstr>
      <vt:lpstr>2.3 - Quebra espontânea de uma simetria </vt:lpstr>
      <vt:lpstr>2.3 - Quebra espontânea de uma simetria </vt:lpstr>
      <vt:lpstr>3.1 - Geração de massa para bosões no modelo padrão</vt:lpstr>
      <vt:lpstr>3.1 - Geração de massa para bosões no modelo padrão</vt:lpstr>
      <vt:lpstr>3.1 - Geração de massa para bosões no modelo padrão</vt:lpstr>
      <vt:lpstr>3.1 - Geração de massa para bosões no modelo padrão</vt:lpstr>
      <vt:lpstr>3.1 - Geração de massa para bosões no modelo padrão</vt:lpstr>
      <vt:lpstr>3.1 - Geração de massa para bosões no modelo padrão</vt:lpstr>
      <vt:lpstr>3.2 - Geração de massa dos fermiões no modelo padrão</vt:lpstr>
      <vt:lpstr>3.2 - Geração de massa dos fermiões no modelo padrão</vt:lpstr>
      <vt:lpstr>Apresentação do PowerPoint</vt:lpstr>
      <vt:lpstr>4.1 - O modelo B-L-SM, sector escalar. </vt:lpstr>
      <vt:lpstr>4.1 - O modelo B-L-SM, sector escalar. </vt:lpstr>
      <vt:lpstr>4.2 - O sector de Gauge do modelo B-L-SM </vt:lpstr>
      <vt:lpstr>4.2 - O sector de Gauge do modelo B-L-SM </vt:lpstr>
      <vt:lpstr>4.2 - O sector de Gauge do modelo B-L-SM </vt:lpstr>
      <vt:lpstr>4.3 - Neutrinos direitos no modelo B-L-SM </vt:lpstr>
      <vt:lpstr>4.3 - Neutrinos direitos no modelo B-L-SM </vt:lpstr>
      <vt:lpstr>Apresentação do PowerPoint</vt:lpstr>
      <vt:lpstr>5.1 - Parametrização teórica</vt:lpstr>
      <vt:lpstr>5.2 - Scan segundo uma parametrização </vt:lpstr>
      <vt:lpstr>5.3 - Uma primeira seleção de pontos  </vt:lpstr>
      <vt:lpstr>5.4 - Scans aleatórios com  correções quânticas a dois loops </vt:lpstr>
      <vt:lpstr>5.5 - Limites de exclusão</vt:lpstr>
      <vt:lpstr>5.6 - Compatibilidade do sector de Higgs</vt:lpstr>
      <vt:lpstr>5.7 - Bissecções do gráfico de probabilidade  </vt:lpstr>
      <vt:lpstr>Apresentação do PowerPoint</vt:lpstr>
      <vt:lpstr>6 - Conclusões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Fenomenologia da extensão minimal B-L do modelo padrão</dc:title>
  <dc:creator>João Rodrigues</dc:creator>
  <cp:lastModifiedBy>João Rodrigues</cp:lastModifiedBy>
  <cp:revision>54</cp:revision>
  <dcterms:created xsi:type="dcterms:W3CDTF">2018-07-23T12:18:01Z</dcterms:created>
  <dcterms:modified xsi:type="dcterms:W3CDTF">2018-07-26T16:26:09Z</dcterms:modified>
</cp:coreProperties>
</file>